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64" r:id="rId4"/>
    <p:sldId id="258" r:id="rId5"/>
    <p:sldId id="259" r:id="rId6"/>
    <p:sldId id="260" r:id="rId7"/>
    <p:sldId id="261" r:id="rId8"/>
    <p:sldId id="262" r:id="rId9"/>
    <p:sldId id="265" r:id="rId10"/>
    <p:sldId id="266" r:id="rId11"/>
    <p:sldId id="267" r:id="rId12"/>
    <p:sldId id="268" r:id="rId13"/>
    <p:sldId id="294" r:id="rId14"/>
    <p:sldId id="302" r:id="rId15"/>
    <p:sldId id="270" r:id="rId16"/>
    <p:sldId id="293" r:id="rId17"/>
    <p:sldId id="296" r:id="rId18"/>
    <p:sldId id="298" r:id="rId19"/>
    <p:sldId id="299" r:id="rId20"/>
  </p:sldIdLst>
  <p:sldSz cx="9144000" cy="5143500" type="screen16x9"/>
  <p:notesSz cx="6858000" cy="9144000"/>
  <p:embeddedFontLst>
    <p:embeddedFont>
      <p:font typeface="Proxima Nova" panose="020B0604020202020204" charset="0"/>
      <p:regular r:id="rId22"/>
      <p:bold r:id="rId23"/>
      <p:italic r:id="rId24"/>
      <p:boldItalic r:id="rId25"/>
    </p:embeddedFont>
    <p:embeddedFont>
      <p:font typeface="Oswal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EA9E9C-9053-460A-8229-A0FA8D582B6C}">
  <a:tblStyle styleId="{65EA9E9C-9053-460A-8229-A0FA8D582B6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60"/>
  </p:normalViewPr>
  <p:slideViewPr>
    <p:cSldViewPr snapToGrid="0">
      <p:cViewPr varScale="1">
        <p:scale>
          <a:sx n="91" d="100"/>
          <a:sy n="91"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199" cy="15095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599" cy="1917899"/>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quizlet.com/134811518/rhetoric-argument-unit-vocab-flash-card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nytimes.com/roomfordebate/2015/07/16/is-internet-addiction-a-health-threat-for-teenagers/teens-and-screen-time-is-a-problem-but-more-study-is-needed"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www.nytimes.com/roomfordebate/2015/07/16/is-internet-addiction-a-health-threat-for-teenagers/dont-limit-your-teens-screen-tim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3klMM9BkW5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243445"/>
          </a:xfrm>
          <a:prstGeom prst="rect">
            <a:avLst/>
          </a:prstGeom>
        </p:spPr>
        <p:txBody>
          <a:bodyPr lIns="91425" tIns="91425" rIns="91425" bIns="91425" anchor="b" anchorCtr="0">
            <a:noAutofit/>
          </a:bodyPr>
          <a:lstStyle/>
          <a:p>
            <a:pPr lvl="0">
              <a:spcBef>
                <a:spcPts val="0"/>
              </a:spcBef>
              <a:buNone/>
            </a:pPr>
            <a:r>
              <a:rPr lang="en" sz="4000" dirty="0">
                <a:latin typeface="Oswald"/>
                <a:ea typeface="Oswald"/>
                <a:cs typeface="Oswald"/>
                <a:sym typeface="Oswald"/>
              </a:rPr>
              <a:t>Intro to </a:t>
            </a:r>
            <a:r>
              <a:rPr lang="en" sz="4000" dirty="0">
                <a:solidFill>
                  <a:schemeClr val="tx2"/>
                </a:solidFill>
                <a:latin typeface="Oswald"/>
                <a:ea typeface="Oswald"/>
                <a:cs typeface="Oswald"/>
                <a:sym typeface="Oswald"/>
              </a:rPr>
              <a:t>Rhetoric</a:t>
            </a:r>
            <a:r>
              <a:rPr lang="en" sz="4000" dirty="0">
                <a:latin typeface="Oswald"/>
                <a:ea typeface="Oswald"/>
                <a:cs typeface="Oswald"/>
                <a:sym typeface="Oswald"/>
              </a:rPr>
              <a:t> &amp; </a:t>
            </a:r>
            <a:r>
              <a:rPr lang="en" sz="4000" dirty="0">
                <a:solidFill>
                  <a:schemeClr val="tx2"/>
                </a:solidFill>
                <a:latin typeface="Oswald"/>
                <a:ea typeface="Oswald"/>
                <a:cs typeface="Oswald"/>
                <a:sym typeface="Oswald"/>
              </a:rPr>
              <a:t>Argument Critique</a:t>
            </a:r>
          </a:p>
        </p:txBody>
      </p:sp>
      <p:sp>
        <p:nvSpPr>
          <p:cNvPr id="60" name="Shape 60"/>
          <p:cNvSpPr txBox="1">
            <a:spLocks noGrp="1"/>
          </p:cNvSpPr>
          <p:nvPr>
            <p:ph type="subTitle" idx="1"/>
          </p:nvPr>
        </p:nvSpPr>
        <p:spPr>
          <a:xfrm>
            <a:off x="510450" y="3182312"/>
            <a:ext cx="8123100" cy="629999"/>
          </a:xfrm>
          <a:prstGeom prst="rect">
            <a:avLst/>
          </a:prstGeom>
        </p:spPr>
        <p:txBody>
          <a:bodyPr lIns="91425" tIns="91425" rIns="91425" bIns="91425" anchor="t" anchorCtr="0">
            <a:noAutofit/>
          </a:bodyPr>
          <a:lstStyle/>
          <a:p>
            <a:pPr lvl="0">
              <a:spcBef>
                <a:spcPts val="0"/>
              </a:spcBef>
              <a:buNone/>
            </a:pPr>
            <a:r>
              <a:rPr lang="en" dirty="0"/>
              <a:t>Intro to Rhetoric Unit</a:t>
            </a:r>
          </a:p>
          <a:p>
            <a:pPr lvl="0" rtl="0">
              <a:spcBef>
                <a:spcPts val="0"/>
              </a:spcBef>
              <a:buNone/>
            </a:pPr>
            <a:r>
              <a:rPr lang="en" dirty="0"/>
              <a:t>How to identify (and attack) a weak argument</a:t>
            </a:r>
          </a:p>
          <a:p>
            <a:pPr lvl="0">
              <a:spcBef>
                <a:spcPts val="0"/>
              </a:spcBef>
              <a:buNone/>
            </a:pPr>
            <a:r>
              <a:rPr lang="en" dirty="0">
                <a:solidFill>
                  <a:schemeClr val="lt2"/>
                </a:solidFill>
              </a:rPr>
              <a:t>{Essays, Speeches, letters, articles, etc.} </a:t>
            </a:r>
          </a:p>
        </p:txBody>
      </p:sp>
      <p:sp>
        <p:nvSpPr>
          <p:cNvPr id="61" name="Shape 61"/>
          <p:cNvSpPr txBox="1"/>
          <p:nvPr/>
        </p:nvSpPr>
        <p:spPr>
          <a:xfrm>
            <a:off x="581900" y="4616750"/>
            <a:ext cx="4473900" cy="276900"/>
          </a:xfrm>
          <a:prstGeom prst="rect">
            <a:avLst/>
          </a:prstGeom>
          <a:noFill/>
          <a:ln>
            <a:noFill/>
          </a:ln>
        </p:spPr>
        <p:txBody>
          <a:bodyPr lIns="91425" tIns="91425" rIns="91425" bIns="91425" anchor="t" anchorCtr="0">
            <a:noAutofit/>
          </a:bodyPr>
          <a:lstStyle/>
          <a:p>
            <a:pPr lvl="0">
              <a:spcBef>
                <a:spcPts val="0"/>
              </a:spcBef>
              <a:buNone/>
            </a:pPr>
            <a:r>
              <a:rPr lang="en" dirty="0">
                <a:solidFill>
                  <a:srgbClr val="FFFFFF"/>
                </a:solidFill>
                <a:latin typeface="Proxima Nova"/>
                <a:ea typeface="Proxima Nova"/>
                <a:cs typeface="Proxima Nova"/>
                <a:sym typeface="Proxima Nova"/>
              </a:rPr>
              <a:t>*Link to the </a:t>
            </a:r>
            <a:r>
              <a:rPr lang="en" u="sng" dirty="0">
                <a:solidFill>
                  <a:schemeClr val="hlink"/>
                </a:solidFill>
                <a:latin typeface="Proxima Nova"/>
                <a:ea typeface="Proxima Nova"/>
                <a:cs typeface="Proxima Nova"/>
                <a:sym typeface="Proxima Nova"/>
                <a:hlinkClick r:id="rId3"/>
              </a:rPr>
              <a:t>Quizlet set</a:t>
            </a:r>
            <a:r>
              <a:rPr lang="en" dirty="0">
                <a:solidFill>
                  <a:srgbClr val="FFFFFF"/>
                </a:solidFill>
                <a:latin typeface="Proxima Nova"/>
                <a:ea typeface="Proxima Nova"/>
                <a:cs typeface="Proxima Nova"/>
                <a:sym typeface="Proxima Nova"/>
                <a:hlinkClick r:id="rId3"/>
              </a:rPr>
              <a:t> </a:t>
            </a:r>
            <a:r>
              <a:rPr lang="en" dirty="0">
                <a:solidFill>
                  <a:srgbClr val="FFFFFF"/>
                </a:solidFill>
                <a:latin typeface="Proxima Nova"/>
                <a:ea typeface="Proxima Nova"/>
                <a:cs typeface="Proxima Nova"/>
                <a:sym typeface="Proxima Nova"/>
              </a:rPr>
              <a:t>for vocab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87175" y="140225"/>
            <a:ext cx="8668800" cy="572699"/>
          </a:xfrm>
          <a:prstGeom prst="rect">
            <a:avLst/>
          </a:prstGeom>
        </p:spPr>
        <p:txBody>
          <a:bodyPr lIns="91425" tIns="91425" rIns="91425" bIns="91425" anchor="t" anchorCtr="0">
            <a:noAutofit/>
          </a:bodyPr>
          <a:lstStyle/>
          <a:p>
            <a:pPr lvl="0">
              <a:spcBef>
                <a:spcPts val="0"/>
              </a:spcBef>
              <a:buNone/>
            </a:pPr>
            <a:r>
              <a:rPr lang="en" dirty="0">
                <a:latin typeface="Oswald"/>
                <a:ea typeface="Oswald"/>
                <a:cs typeface="Oswald"/>
                <a:sym typeface="Oswald"/>
              </a:rPr>
              <a:t>Make sure you are careful with these words &amp; their </a:t>
            </a:r>
            <a:r>
              <a:rPr lang="en" sz="1400" dirty="0">
                <a:latin typeface="Oswald"/>
                <a:ea typeface="Oswald"/>
                <a:cs typeface="Oswald"/>
                <a:sym typeface="Oswald"/>
              </a:rPr>
              <a:t>(more extreme)</a:t>
            </a:r>
            <a:r>
              <a:rPr lang="en" dirty="0">
                <a:latin typeface="Oswald"/>
                <a:ea typeface="Oswald"/>
                <a:cs typeface="Oswald"/>
                <a:sym typeface="Oswald"/>
              </a:rPr>
              <a:t> synonyms... </a:t>
            </a:r>
          </a:p>
        </p:txBody>
      </p:sp>
      <p:sp>
        <p:nvSpPr>
          <p:cNvPr id="134" name="Shape 134"/>
          <p:cNvSpPr txBox="1">
            <a:spLocks noGrp="1"/>
          </p:cNvSpPr>
          <p:nvPr>
            <p:ph type="body" idx="1"/>
          </p:nvPr>
        </p:nvSpPr>
        <p:spPr>
          <a:xfrm>
            <a:off x="0" y="1084325"/>
            <a:ext cx="9066600" cy="17640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Font typeface="Arial" panose="020B0604020202020204" pitchFamily="34" charset="0"/>
              <a:buChar char="•"/>
            </a:pPr>
            <a:r>
              <a:rPr lang="en" b="1" dirty="0">
                <a:solidFill>
                  <a:schemeClr val="tx2"/>
                </a:solidFill>
              </a:rPr>
              <a:t>Critique (v.): to appraise, evaluate, or judge</a:t>
            </a:r>
          </a:p>
          <a:p>
            <a:pPr marL="971550" lvl="1" indent="-285750" rtl="0">
              <a:lnSpc>
                <a:spcPct val="100000"/>
              </a:lnSpc>
              <a:spcBef>
                <a:spcPts val="0"/>
              </a:spcBef>
              <a:spcAft>
                <a:spcPts val="0"/>
              </a:spcAft>
              <a:buFont typeface="Arial" panose="020B0604020202020204" pitchFamily="34" charset="0"/>
              <a:buChar char="•"/>
            </a:pPr>
            <a:r>
              <a:rPr lang="en" b="1" dirty="0"/>
              <a:t>Attack </a:t>
            </a:r>
            <a:r>
              <a:rPr lang="en" dirty="0"/>
              <a:t>(v.): to find fault with; point out real or perceived flaws</a:t>
            </a:r>
          </a:p>
          <a:p>
            <a:pPr marL="514350" lvl="0" indent="-285750" rtl="0">
              <a:lnSpc>
                <a:spcPct val="100000"/>
              </a:lnSpc>
              <a:spcBef>
                <a:spcPts val="0"/>
              </a:spcBef>
              <a:spcAft>
                <a:spcPts val="0"/>
              </a:spcAft>
              <a:buFont typeface="Arial" panose="020B0604020202020204" pitchFamily="34" charset="0"/>
              <a:buChar char="•"/>
            </a:pPr>
            <a:r>
              <a:rPr lang="en" b="1" dirty="0">
                <a:solidFill>
                  <a:schemeClr val="tx2"/>
                </a:solidFill>
              </a:rPr>
              <a:t>Counter (v.): to speak in response; indicating opposition or resistance</a:t>
            </a:r>
          </a:p>
          <a:p>
            <a:pPr marL="971550" lvl="1" indent="-285750" rtl="0">
              <a:lnSpc>
                <a:spcPct val="100000"/>
              </a:lnSpc>
              <a:spcBef>
                <a:spcPts val="0"/>
              </a:spcBef>
              <a:spcAft>
                <a:spcPts val="0"/>
              </a:spcAft>
              <a:buFont typeface="Arial" panose="020B0604020202020204" pitchFamily="34" charset="0"/>
              <a:buChar char="•"/>
            </a:pPr>
            <a:r>
              <a:rPr lang="en" b="1" dirty="0"/>
              <a:t>Refute</a:t>
            </a:r>
            <a:r>
              <a:rPr lang="en" dirty="0"/>
              <a:t> (v.): to overthrow by evidence or proof; to prove to be false</a:t>
            </a:r>
          </a:p>
          <a:p>
            <a:pPr marL="514350" lvl="0" indent="-285750" rtl="0">
              <a:lnSpc>
                <a:spcPct val="100000"/>
              </a:lnSpc>
              <a:spcBef>
                <a:spcPts val="0"/>
              </a:spcBef>
              <a:spcAft>
                <a:spcPts val="0"/>
              </a:spcAft>
              <a:buFont typeface="Arial" panose="020B0604020202020204" pitchFamily="34" charset="0"/>
              <a:buChar char="•"/>
            </a:pPr>
            <a:r>
              <a:rPr lang="en" b="1" dirty="0">
                <a:solidFill>
                  <a:schemeClr val="tx2"/>
                </a:solidFill>
              </a:rPr>
              <a:t>Argument (n.): a developed, fully-explained stance on an issue</a:t>
            </a:r>
          </a:p>
          <a:p>
            <a:pPr marL="971550" lvl="1" indent="-285750">
              <a:lnSpc>
                <a:spcPct val="100000"/>
              </a:lnSpc>
              <a:spcBef>
                <a:spcPts val="0"/>
              </a:spcBef>
              <a:spcAft>
                <a:spcPts val="0"/>
              </a:spcAft>
              <a:buFont typeface="Arial" panose="020B0604020202020204" pitchFamily="34" charset="0"/>
              <a:buChar char="•"/>
            </a:pPr>
            <a:r>
              <a:rPr lang="en" b="1" dirty="0"/>
              <a:t>Persuasion </a:t>
            </a:r>
            <a:r>
              <a:rPr lang="en" dirty="0"/>
              <a:t>(n.): defending an opinion with the goal of “winning”, using logical and emotional tactics. </a:t>
            </a:r>
          </a:p>
        </p:txBody>
      </p:sp>
      <p:pic>
        <p:nvPicPr>
          <p:cNvPr id="135" name="Shape 135"/>
          <p:cNvPicPr preferRelativeResize="0"/>
          <p:nvPr/>
        </p:nvPicPr>
        <p:blipFill>
          <a:blip r:embed="rId3">
            <a:alphaModFix/>
          </a:blip>
          <a:stretch>
            <a:fillRect/>
          </a:stretch>
        </p:blipFill>
        <p:spPr>
          <a:xfrm>
            <a:off x="261100" y="3034736"/>
            <a:ext cx="4166149" cy="2133075"/>
          </a:xfrm>
          <a:prstGeom prst="rect">
            <a:avLst/>
          </a:prstGeom>
          <a:noFill/>
          <a:ln>
            <a:noFill/>
          </a:ln>
        </p:spPr>
      </p:pic>
      <p:sp>
        <p:nvSpPr>
          <p:cNvPr id="136" name="Shape 136"/>
          <p:cNvSpPr txBox="1"/>
          <p:nvPr/>
        </p:nvSpPr>
        <p:spPr>
          <a:xfrm>
            <a:off x="4549500" y="3034725"/>
            <a:ext cx="4517099" cy="1846499"/>
          </a:xfrm>
          <a:prstGeom prst="rect">
            <a:avLst/>
          </a:prstGeom>
          <a:solidFill>
            <a:srgbClr val="EFEFEF"/>
          </a:solidFill>
          <a:ln>
            <a:noFill/>
          </a:ln>
        </p:spPr>
        <p:txBody>
          <a:bodyPr lIns="91425" tIns="91425" rIns="91425" bIns="91425" anchor="t" anchorCtr="0">
            <a:noAutofit/>
          </a:bodyPr>
          <a:lstStyle/>
          <a:p>
            <a:pPr lvl="0" rtl="0">
              <a:spcBef>
                <a:spcPts val="0"/>
              </a:spcBef>
              <a:buNone/>
            </a:pPr>
            <a:r>
              <a:rPr lang="en" sz="1200" b="1">
                <a:latin typeface="Proxima Nova"/>
                <a:ea typeface="Proxima Nova"/>
                <a:cs typeface="Proxima Nova"/>
                <a:sym typeface="Proxima Nova"/>
              </a:rPr>
              <a:t>Life Moment</a:t>
            </a:r>
          </a:p>
          <a:p>
            <a:pPr lvl="0" rtl="0">
              <a:spcBef>
                <a:spcPts val="0"/>
              </a:spcBef>
              <a:buNone/>
            </a:pPr>
            <a:r>
              <a:rPr lang="en" sz="1200">
                <a:latin typeface="Proxima Nova"/>
                <a:ea typeface="Proxima Nova"/>
                <a:cs typeface="Proxima Nova"/>
                <a:sym typeface="Proxima Nova"/>
              </a:rPr>
              <a:t>Celebrities and “regular” people alike deal with criticism. It’s pretty much expected. </a:t>
            </a:r>
          </a:p>
          <a:p>
            <a:pPr lvl="0" rtl="0">
              <a:spcBef>
                <a:spcPts val="0"/>
              </a:spcBef>
              <a:buNone/>
            </a:pPr>
            <a:endParaRPr sz="1200">
              <a:latin typeface="Proxima Nova"/>
              <a:ea typeface="Proxima Nova"/>
              <a:cs typeface="Proxima Nova"/>
              <a:sym typeface="Proxima Nova"/>
            </a:endParaRPr>
          </a:p>
          <a:p>
            <a:pPr lvl="0" rtl="0">
              <a:spcBef>
                <a:spcPts val="0"/>
              </a:spcBef>
              <a:buNone/>
            </a:pPr>
            <a:r>
              <a:rPr lang="en" sz="1200">
                <a:latin typeface="Proxima Nova"/>
                <a:ea typeface="Proxima Nova"/>
                <a:cs typeface="Proxima Nova"/>
                <a:sym typeface="Proxima Nova"/>
              </a:rPr>
              <a:t>Sometimes criticism is healthy, valid, and helpful towards your personal growth. Other times, haters come from jealousy or bias. </a:t>
            </a:r>
          </a:p>
          <a:p>
            <a:pPr lvl="0" rtl="0">
              <a:spcBef>
                <a:spcPts val="0"/>
              </a:spcBef>
              <a:buNone/>
            </a:pPr>
            <a:endParaRPr sz="1200">
              <a:latin typeface="Proxima Nova"/>
              <a:ea typeface="Proxima Nova"/>
              <a:cs typeface="Proxima Nova"/>
              <a:sym typeface="Proxima Nova"/>
            </a:endParaRPr>
          </a:p>
          <a:p>
            <a:pPr lvl="0">
              <a:spcBef>
                <a:spcPts val="0"/>
              </a:spcBef>
              <a:buNone/>
            </a:pPr>
            <a:r>
              <a:rPr lang="en" sz="1200"/>
              <a:t>YOU can control how you react to criticism in life. Take it with a grain of salt when needed!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65500" y="1205825"/>
            <a:ext cx="4045199" cy="608999"/>
          </a:xfrm>
          <a:prstGeom prst="rect">
            <a:avLst/>
          </a:prstGeom>
        </p:spPr>
        <p:txBody>
          <a:bodyPr lIns="91425" tIns="91425" rIns="91425" bIns="91425" anchor="b" anchorCtr="0">
            <a:noAutofit/>
          </a:bodyPr>
          <a:lstStyle/>
          <a:p>
            <a:pPr lvl="0">
              <a:spcBef>
                <a:spcPts val="0"/>
              </a:spcBef>
              <a:buNone/>
            </a:pPr>
            <a:r>
              <a:rPr lang="en">
                <a:latin typeface="Oswald"/>
                <a:ea typeface="Oswald"/>
                <a:cs typeface="Oswald"/>
                <a:sym typeface="Oswald"/>
              </a:rPr>
              <a:t>Why do we care?</a:t>
            </a:r>
          </a:p>
        </p:txBody>
      </p:sp>
      <p:sp>
        <p:nvSpPr>
          <p:cNvPr id="142" name="Shape 142"/>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marL="457200" lvl="0" indent="-228600" rtl="0">
              <a:spcBef>
                <a:spcPts val="0"/>
              </a:spcBef>
            </a:pPr>
            <a:r>
              <a:rPr lang="en"/>
              <a:t>A written, online critique can “live” forever. </a:t>
            </a:r>
          </a:p>
          <a:p>
            <a:pPr marL="457200" lvl="0" indent="-228600" rtl="0">
              <a:spcBef>
                <a:spcPts val="0"/>
              </a:spcBef>
            </a:pPr>
            <a:r>
              <a:rPr lang="en"/>
              <a:t>We need to filter what we say AND how we say it. </a:t>
            </a:r>
          </a:p>
          <a:p>
            <a:pPr marL="457200" lvl="0" indent="-228600" rtl="0">
              <a:spcBef>
                <a:spcPts val="0"/>
              </a:spcBef>
            </a:pPr>
            <a:r>
              <a:rPr lang="en"/>
              <a:t>There’s a fine line between pointing out the flaws in something and being a bully. </a:t>
            </a:r>
          </a:p>
          <a:p>
            <a:pPr marL="457200" lvl="0" indent="-228600">
              <a:spcBef>
                <a:spcPts val="0"/>
              </a:spcBef>
            </a:pPr>
            <a:r>
              <a:rPr lang="en"/>
              <a:t>Others will actually judge YOU if your </a:t>
            </a:r>
            <a:r>
              <a:rPr lang="en" u="sng"/>
              <a:t>critique</a:t>
            </a:r>
            <a:r>
              <a:rPr lang="en"/>
              <a:t> is bad, even if your </a:t>
            </a:r>
            <a:r>
              <a:rPr lang="en" u="sng"/>
              <a:t>opinion</a:t>
            </a:r>
            <a:r>
              <a:rPr lang="en"/>
              <a:t> is valid.  </a:t>
            </a:r>
          </a:p>
        </p:txBody>
      </p:sp>
      <p:sp>
        <p:nvSpPr>
          <p:cNvPr id="143" name="Shape 143"/>
          <p:cNvSpPr txBox="1">
            <a:spLocks noGrp="1"/>
          </p:cNvSpPr>
          <p:nvPr>
            <p:ph type="subTitle" idx="1"/>
          </p:nvPr>
        </p:nvSpPr>
        <p:spPr>
          <a:xfrm>
            <a:off x="313050" y="2039875"/>
            <a:ext cx="4045199" cy="1345500"/>
          </a:xfrm>
          <a:prstGeom prst="rect">
            <a:avLst/>
          </a:prstGeom>
        </p:spPr>
        <p:txBody>
          <a:bodyPr lIns="91425" tIns="91425" rIns="91425" bIns="91425" anchor="t" anchorCtr="0">
            <a:noAutofit/>
          </a:bodyPr>
          <a:lstStyle/>
          <a:p>
            <a:pPr lvl="0">
              <a:spcBef>
                <a:spcPts val="0"/>
              </a:spcBef>
              <a:buNone/>
            </a:pPr>
            <a:r>
              <a:rPr lang="en"/>
              <a:t>We are both the critic and the criticized every day. </a:t>
            </a:r>
          </a:p>
        </p:txBody>
      </p:sp>
      <p:pic>
        <p:nvPicPr>
          <p:cNvPr id="144" name="Shape 144"/>
          <p:cNvPicPr preferRelativeResize="0"/>
          <p:nvPr/>
        </p:nvPicPr>
        <p:blipFill>
          <a:blip r:embed="rId3">
            <a:alphaModFix/>
          </a:blip>
          <a:stretch>
            <a:fillRect/>
          </a:stretch>
        </p:blipFill>
        <p:spPr>
          <a:xfrm>
            <a:off x="1549868" y="3134125"/>
            <a:ext cx="1476456" cy="1571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latin typeface="Oswald"/>
                <a:ea typeface="Oswald"/>
                <a:cs typeface="Oswald"/>
                <a:sym typeface="Oswald"/>
              </a:rPr>
              <a:t>How it works</a:t>
            </a:r>
          </a:p>
        </p:txBody>
      </p:sp>
      <p:sp>
        <p:nvSpPr>
          <p:cNvPr id="150" name="Shape 150"/>
          <p:cNvSpPr txBox="1">
            <a:spLocks noGrp="1"/>
          </p:cNvSpPr>
          <p:nvPr>
            <p:ph type="body" idx="1"/>
          </p:nvPr>
        </p:nvSpPr>
        <p:spPr>
          <a:xfrm>
            <a:off x="166227" y="1195514"/>
            <a:ext cx="8520599" cy="40068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rgbClr val="000000"/>
              </a:buClr>
              <a:buAutoNum type="arabicPeriod"/>
            </a:pPr>
            <a:r>
              <a:rPr lang="en" b="1" dirty="0">
                <a:solidFill>
                  <a:srgbClr val="000000"/>
                </a:solidFill>
              </a:rPr>
              <a:t>PAY ATTENTION to what is being said. </a:t>
            </a:r>
          </a:p>
          <a:p>
            <a:pPr marL="914400" lvl="1" indent="-228600" rtl="0">
              <a:lnSpc>
                <a:spcPct val="100000"/>
              </a:lnSpc>
              <a:spcBef>
                <a:spcPts val="0"/>
              </a:spcBef>
              <a:spcAft>
                <a:spcPts val="0"/>
              </a:spcAft>
              <a:buAutoNum type="alphaLcPeriod"/>
            </a:pPr>
            <a:r>
              <a:rPr lang="en" dirty="0"/>
              <a:t>Take actual notes (ex: debate)</a:t>
            </a:r>
          </a:p>
          <a:p>
            <a:pPr marL="914400" lvl="1" indent="-228600" rtl="0">
              <a:lnSpc>
                <a:spcPct val="100000"/>
              </a:lnSpc>
              <a:spcBef>
                <a:spcPts val="0"/>
              </a:spcBef>
              <a:spcAft>
                <a:spcPts val="0"/>
              </a:spcAft>
              <a:buAutoNum type="alphaLcPeriod"/>
            </a:pPr>
            <a:r>
              <a:rPr lang="en" dirty="0"/>
              <a:t>Annotate it (ex: article, essay, transcript)</a:t>
            </a:r>
          </a:p>
          <a:p>
            <a:pPr marL="914400" lvl="1" indent="-228600" rtl="0">
              <a:lnSpc>
                <a:spcPct val="100000"/>
              </a:lnSpc>
              <a:spcBef>
                <a:spcPts val="0"/>
              </a:spcBef>
              <a:spcAft>
                <a:spcPts val="0"/>
              </a:spcAft>
              <a:buAutoNum type="alphaLcPeriod"/>
            </a:pPr>
            <a:r>
              <a:rPr lang="en" dirty="0"/>
              <a:t>Listen carefully (ex: speech or commercial)</a:t>
            </a:r>
          </a:p>
          <a:p>
            <a:pPr marL="457200" lvl="0" indent="0" rtl="0">
              <a:lnSpc>
                <a:spcPct val="100000"/>
              </a:lnSpc>
              <a:spcBef>
                <a:spcPts val="0"/>
              </a:spcBef>
              <a:spcAft>
                <a:spcPts val="0"/>
              </a:spcAft>
              <a:buNone/>
            </a:pPr>
            <a:endParaRPr dirty="0"/>
          </a:p>
          <a:p>
            <a:pPr marL="228600" lvl="0" rtl="0">
              <a:lnSpc>
                <a:spcPct val="100000"/>
              </a:lnSpc>
              <a:spcBef>
                <a:spcPts val="0"/>
              </a:spcBef>
              <a:spcAft>
                <a:spcPts val="0"/>
              </a:spcAft>
              <a:buClr>
                <a:srgbClr val="000000"/>
              </a:buClr>
            </a:pPr>
            <a:r>
              <a:rPr lang="en" b="1" dirty="0">
                <a:solidFill>
                  <a:srgbClr val="000000"/>
                </a:solidFill>
              </a:rPr>
              <a:t>2. NOTICE when a sentence/paragraph is problematic.</a:t>
            </a:r>
          </a:p>
          <a:p>
            <a:pPr marL="914400" lvl="1" indent="-228600" rtl="0">
              <a:lnSpc>
                <a:spcPct val="100000"/>
              </a:lnSpc>
              <a:spcBef>
                <a:spcPts val="0"/>
              </a:spcBef>
              <a:spcAft>
                <a:spcPts val="0"/>
              </a:spcAft>
              <a:buAutoNum type="alphaLcPeriod"/>
            </a:pPr>
            <a:r>
              <a:rPr lang="en" dirty="0"/>
              <a:t>(We will talk about this more on the next slides.)</a:t>
            </a:r>
          </a:p>
          <a:p>
            <a:pPr marL="228600" lvl="0" rtl="0">
              <a:lnSpc>
                <a:spcPct val="100000"/>
              </a:lnSpc>
              <a:spcBef>
                <a:spcPts val="0"/>
              </a:spcBef>
              <a:spcAft>
                <a:spcPts val="0"/>
              </a:spcAft>
              <a:buClr>
                <a:srgbClr val="000000"/>
              </a:buClr>
            </a:pPr>
            <a:endParaRPr lang="en" dirty="0"/>
          </a:p>
          <a:p>
            <a:pPr marL="228600" lvl="0" rtl="0">
              <a:lnSpc>
                <a:spcPct val="100000"/>
              </a:lnSpc>
              <a:spcBef>
                <a:spcPts val="0"/>
              </a:spcBef>
              <a:spcAft>
                <a:spcPts val="0"/>
              </a:spcAft>
              <a:buClr>
                <a:srgbClr val="000000"/>
              </a:buClr>
            </a:pPr>
            <a:r>
              <a:rPr lang="en" b="1" dirty="0">
                <a:solidFill>
                  <a:srgbClr val="000000"/>
                </a:solidFill>
              </a:rPr>
              <a:t>3. REFUTE or CRITIQUE that weakness tactfully, based on the situation.</a:t>
            </a:r>
          </a:p>
          <a:p>
            <a:pPr marL="914400" lvl="1" indent="-228600" rtl="0">
              <a:lnSpc>
                <a:spcPct val="100000"/>
              </a:lnSpc>
              <a:spcBef>
                <a:spcPts val="0"/>
              </a:spcBef>
              <a:spcAft>
                <a:spcPts val="0"/>
              </a:spcAft>
              <a:buAutoNum type="alphaLcPeriod"/>
            </a:pPr>
            <a:r>
              <a:rPr lang="en" dirty="0"/>
              <a:t>How polite and formal should you be? (Do you need to filter your reaction?)</a:t>
            </a:r>
          </a:p>
          <a:p>
            <a:pPr marL="914400" lvl="1" indent="-228600" rtl="0">
              <a:lnSpc>
                <a:spcPct val="100000"/>
              </a:lnSpc>
              <a:spcBef>
                <a:spcPts val="0"/>
              </a:spcBef>
              <a:spcAft>
                <a:spcPts val="0"/>
              </a:spcAft>
              <a:buAutoNum type="alphaLcPeriod"/>
            </a:pPr>
            <a:r>
              <a:rPr lang="en" dirty="0"/>
              <a:t>Is your critique going online and/or in print? (How many other people will read it?)</a:t>
            </a:r>
          </a:p>
          <a:p>
            <a:pPr marL="914400" lvl="1" indent="-228600" rtl="0">
              <a:lnSpc>
                <a:spcPct val="100000"/>
              </a:lnSpc>
              <a:spcBef>
                <a:spcPts val="0"/>
              </a:spcBef>
              <a:spcAft>
                <a:spcPts val="0"/>
              </a:spcAft>
              <a:buAutoNum type="alphaLcPeriod"/>
            </a:pPr>
            <a:r>
              <a:rPr lang="en" dirty="0"/>
              <a:t>What are the rules or social norms of your situation? </a:t>
            </a:r>
          </a:p>
          <a:p>
            <a:pPr marL="1371600" lvl="2" indent="-228600" rtl="0">
              <a:lnSpc>
                <a:spcPct val="100000"/>
              </a:lnSpc>
              <a:spcBef>
                <a:spcPts val="0"/>
              </a:spcBef>
              <a:spcAft>
                <a:spcPts val="0"/>
              </a:spcAft>
              <a:buAutoNum type="romanLcPeriod"/>
            </a:pPr>
            <a:r>
              <a:rPr lang="en" dirty="0"/>
              <a:t>Ex: Debate (Must f</a:t>
            </a:r>
            <a:r>
              <a:rPr lang="en" u="sng" dirty="0"/>
              <a:t>ormally</a:t>
            </a:r>
            <a:r>
              <a:rPr lang="en" dirty="0"/>
              <a:t> address </a:t>
            </a:r>
            <a:r>
              <a:rPr lang="en" u="sng" dirty="0"/>
              <a:t>all</a:t>
            </a:r>
            <a:r>
              <a:rPr lang="en" dirty="0"/>
              <a:t> weaknesses </a:t>
            </a:r>
            <a:r>
              <a:rPr lang="en" u="sng" dirty="0"/>
              <a:t>during your turn</a:t>
            </a:r>
            <a:r>
              <a:rPr lang="en" dirty="0"/>
              <a:t>, or you could lose)</a:t>
            </a:r>
          </a:p>
        </p:txBody>
      </p:sp>
      <p:pic>
        <p:nvPicPr>
          <p:cNvPr id="151" name="Shape 151"/>
          <p:cNvPicPr preferRelativeResize="0"/>
          <p:nvPr/>
        </p:nvPicPr>
        <p:blipFill>
          <a:blip r:embed="rId3">
            <a:alphaModFix/>
          </a:blip>
          <a:stretch>
            <a:fillRect/>
          </a:stretch>
        </p:blipFill>
        <p:spPr>
          <a:xfrm>
            <a:off x="5545875" y="252795"/>
            <a:ext cx="3325699" cy="1985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265500" y="1205825"/>
            <a:ext cx="4045199" cy="1509599"/>
          </a:xfrm>
          <a:prstGeom prst="rect">
            <a:avLst/>
          </a:prstGeom>
        </p:spPr>
        <p:txBody>
          <a:bodyPr lIns="91425" tIns="91425" rIns="91425" bIns="91425" anchor="b" anchorCtr="0">
            <a:noAutofit/>
          </a:bodyPr>
          <a:lstStyle/>
          <a:p>
            <a:pPr lvl="0">
              <a:spcBef>
                <a:spcPts val="0"/>
              </a:spcBef>
              <a:buNone/>
            </a:pPr>
            <a:r>
              <a:rPr lang="en"/>
              <a:t>One last piece of wisdom</a:t>
            </a:r>
          </a:p>
        </p:txBody>
      </p:sp>
      <p:sp>
        <p:nvSpPr>
          <p:cNvPr id="336" name="Shape 336"/>
          <p:cNvSpPr txBox="1">
            <a:spLocks noGrp="1"/>
          </p:cNvSpPr>
          <p:nvPr>
            <p:ph type="subTitle" idx="1"/>
          </p:nvPr>
        </p:nvSpPr>
        <p:spPr>
          <a:xfrm>
            <a:off x="265500" y="2769000"/>
            <a:ext cx="4045199" cy="1345500"/>
          </a:xfrm>
          <a:prstGeom prst="rect">
            <a:avLst/>
          </a:prstGeom>
        </p:spPr>
        <p:txBody>
          <a:bodyPr lIns="91425" tIns="91425" rIns="91425" bIns="91425" anchor="t" anchorCtr="0">
            <a:noAutofit/>
          </a:bodyPr>
          <a:lstStyle/>
          <a:p>
            <a:pPr lvl="0">
              <a:spcBef>
                <a:spcPts val="0"/>
              </a:spcBef>
              <a:buNone/>
            </a:pPr>
            <a:r>
              <a:rPr lang="en" i="1"/>
              <a:t>“As a writer, how can I make sure that MY argument isn’t flawed?”</a:t>
            </a:r>
          </a:p>
        </p:txBody>
      </p:sp>
      <p:sp>
        <p:nvSpPr>
          <p:cNvPr id="337" name="Shape 337"/>
          <p:cNvSpPr txBox="1">
            <a:spLocks noGrp="1"/>
          </p:cNvSpPr>
          <p:nvPr>
            <p:ph type="body" idx="2"/>
          </p:nvPr>
        </p:nvSpPr>
        <p:spPr>
          <a:xfrm>
            <a:off x="4650300" y="419401"/>
            <a:ext cx="4493700" cy="3695099"/>
          </a:xfrm>
          <a:prstGeom prst="rect">
            <a:avLst/>
          </a:prstGeom>
        </p:spPr>
        <p:txBody>
          <a:bodyPr lIns="91425" tIns="91425" rIns="91425" bIns="91425" anchor="ctr" anchorCtr="0">
            <a:noAutofit/>
          </a:bodyPr>
          <a:lstStyle/>
          <a:p>
            <a:pPr lvl="0" rtl="0">
              <a:spcBef>
                <a:spcPts val="0"/>
              </a:spcBef>
              <a:spcAft>
                <a:spcPts val="0"/>
              </a:spcAft>
              <a:buNone/>
            </a:pPr>
            <a:r>
              <a:rPr lang="en" dirty="0">
                <a:solidFill>
                  <a:schemeClr val="lt2"/>
                </a:solidFill>
                <a:latin typeface="Oswald"/>
                <a:ea typeface="Oswald"/>
                <a:cs typeface="Oswald"/>
                <a:sym typeface="Oswald"/>
              </a:rPr>
              <a:t>Do</a:t>
            </a:r>
          </a:p>
          <a:p>
            <a:pPr marL="514350" lvl="0" indent="-285750" rtl="0">
              <a:spcBef>
                <a:spcPts val="0"/>
              </a:spcBef>
              <a:spcAft>
                <a:spcPts val="0"/>
              </a:spcAft>
              <a:buFont typeface="Arial" panose="020B0604020202020204" pitchFamily="34" charset="0"/>
              <a:buChar char="•"/>
            </a:pPr>
            <a:r>
              <a:rPr lang="en" dirty="0"/>
              <a:t>Proofread and revise your drafts.</a:t>
            </a:r>
          </a:p>
          <a:p>
            <a:pPr marL="514350" lvl="0" indent="-285750" rtl="0">
              <a:spcBef>
                <a:spcPts val="0"/>
              </a:spcBef>
              <a:spcAft>
                <a:spcPts val="0"/>
              </a:spcAft>
              <a:buFont typeface="Arial" panose="020B0604020202020204" pitchFamily="34" charset="0"/>
              <a:buChar char="•"/>
            </a:pPr>
            <a:r>
              <a:rPr lang="en" dirty="0"/>
              <a:t>Choose reasons and supporting facts that ACTUALLY prove the point you’re making</a:t>
            </a:r>
          </a:p>
          <a:p>
            <a:pPr marL="514350" lvl="0" indent="-285750" rtl="0">
              <a:spcBef>
                <a:spcPts val="0"/>
              </a:spcBef>
              <a:spcAft>
                <a:spcPts val="0"/>
              </a:spcAft>
              <a:buFont typeface="Arial" panose="020B0604020202020204" pitchFamily="34" charset="0"/>
              <a:buChar char="•"/>
            </a:pPr>
            <a:r>
              <a:rPr lang="en" dirty="0"/>
              <a:t>Be confident without being arrogant, unfairly biased, or rude</a:t>
            </a:r>
          </a:p>
          <a:p>
            <a:pPr marL="514350" lvl="0" indent="-285750" rtl="0">
              <a:spcBef>
                <a:spcPts val="0"/>
              </a:spcBef>
              <a:buFont typeface="Arial" panose="020B0604020202020204" pitchFamily="34" charset="0"/>
              <a:buChar char="•"/>
            </a:pPr>
            <a:r>
              <a:rPr lang="en" dirty="0"/>
              <a:t>Get someone else to read it first</a:t>
            </a:r>
          </a:p>
          <a:p>
            <a:pPr lvl="0" rtl="0">
              <a:spcBef>
                <a:spcPts val="0"/>
              </a:spcBef>
              <a:spcAft>
                <a:spcPts val="0"/>
              </a:spcAft>
            </a:pPr>
            <a:r>
              <a:rPr lang="en" dirty="0">
                <a:solidFill>
                  <a:schemeClr val="lt2"/>
                </a:solidFill>
                <a:latin typeface="Oswald"/>
                <a:ea typeface="Oswald"/>
                <a:cs typeface="Oswald"/>
                <a:sym typeface="Oswald"/>
              </a:rPr>
              <a:t>Don’t</a:t>
            </a:r>
          </a:p>
          <a:p>
            <a:pPr marL="514350" lvl="0" indent="-285750" rtl="0">
              <a:spcBef>
                <a:spcPts val="0"/>
              </a:spcBef>
              <a:spcAft>
                <a:spcPts val="0"/>
              </a:spcAft>
              <a:buFont typeface="Arial" panose="020B0604020202020204" pitchFamily="34" charset="0"/>
              <a:buChar char="•"/>
            </a:pPr>
            <a:r>
              <a:rPr lang="en" dirty="0"/>
              <a:t>Say things just because you’re desperate to win</a:t>
            </a:r>
          </a:p>
          <a:p>
            <a:pPr marL="514350" lvl="0" indent="-285750">
              <a:spcBef>
                <a:spcPts val="0"/>
              </a:spcBef>
              <a:spcAft>
                <a:spcPts val="0"/>
              </a:spcAft>
              <a:buFont typeface="Arial" panose="020B0604020202020204" pitchFamily="34" charset="0"/>
              <a:buChar char="•"/>
            </a:pPr>
            <a:r>
              <a:rPr lang="en" dirty="0"/>
              <a:t>Become too lazy to do good research for your facts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Review/Reflect</a:t>
            </a:r>
          </a:p>
        </p:txBody>
      </p:sp>
      <p:sp>
        <p:nvSpPr>
          <p:cNvPr id="3" name="Text Placeholder 2"/>
          <p:cNvSpPr>
            <a:spLocks noGrp="1"/>
          </p:cNvSpPr>
          <p:nvPr>
            <p:ph type="body" idx="1"/>
          </p:nvPr>
        </p:nvSpPr>
        <p:spPr/>
        <p:txBody>
          <a:bodyPr/>
          <a:lstStyle/>
          <a:p>
            <a:pPr marL="342900" lvl="0" indent="-342900">
              <a:buFont typeface="+mj-lt"/>
              <a:buAutoNum type="arabicPeriod"/>
            </a:pPr>
            <a:r>
              <a:rPr lang="en-US" dirty="0"/>
              <a:t>What’s the biggest or most important thing you’ve learned today?</a:t>
            </a:r>
          </a:p>
          <a:p>
            <a:pPr marL="342900" indent="-342900">
              <a:buFont typeface="+mj-lt"/>
              <a:buAutoNum type="arabicPeriod"/>
            </a:pPr>
            <a:endParaRPr lang="en-US" dirty="0"/>
          </a:p>
          <a:p>
            <a:pPr marL="342900" lvl="0" indent="-342900">
              <a:buFont typeface="+mj-lt"/>
              <a:buAutoNum type="arabicPeriod"/>
            </a:pPr>
            <a:r>
              <a:rPr lang="en-US" dirty="0"/>
              <a:t>When have you already seen one (or more) of these concepts </a:t>
            </a:r>
            <a:r>
              <a:rPr lang="en-US" b="1" i="1" dirty="0"/>
              <a:t>in action</a:t>
            </a:r>
            <a:r>
              <a:rPr lang="en-US" dirty="0"/>
              <a:t> in your life?</a:t>
            </a:r>
          </a:p>
          <a:p>
            <a:pPr marL="342900" indent="-342900">
              <a:buFont typeface="+mj-lt"/>
              <a:buAutoNum type="arabicPeriod"/>
            </a:pPr>
            <a:endParaRPr lang="en-US" dirty="0"/>
          </a:p>
          <a:p>
            <a:pPr marL="342900" lvl="0" indent="-342900">
              <a:buFont typeface="+mj-lt"/>
              <a:buAutoNum type="arabicPeriod"/>
            </a:pPr>
            <a:r>
              <a:rPr lang="en-US" dirty="0"/>
              <a:t>Why do you think this unit will be useful or important to you?</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8657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42455" y="526350"/>
            <a:ext cx="8610599" cy="4090800"/>
          </a:xfrm>
          <a:prstGeom prst="rect">
            <a:avLst/>
          </a:prstGeom>
        </p:spPr>
        <p:txBody>
          <a:bodyPr lIns="91425" tIns="91425" rIns="91425" bIns="91425" anchor="ctr" anchorCtr="0">
            <a:noAutofit/>
          </a:bodyPr>
          <a:lstStyle/>
          <a:p>
            <a:pPr lvl="0">
              <a:spcBef>
                <a:spcPts val="0"/>
              </a:spcBef>
              <a:buNone/>
            </a:pPr>
            <a:r>
              <a:rPr lang="en" sz="4400" b="1" dirty="0"/>
              <a:t>Now, turn to your FLIPBOOKS </a:t>
            </a:r>
            <a:r>
              <a:rPr lang="en" sz="4400" b="1" dirty="0">
                <a:sym typeface="Wingdings" panose="05000000000000000000" pitchFamily="2" charset="2"/>
              </a:rPr>
              <a:t></a:t>
            </a:r>
            <a:endParaRPr lang="en" sz="4400" b="1" dirty="0"/>
          </a:p>
          <a:p>
            <a:pPr lvl="0">
              <a:spcBef>
                <a:spcPts val="0"/>
              </a:spcBef>
              <a:buNone/>
            </a:pPr>
            <a:endParaRPr sz="1800" dirty="0"/>
          </a:p>
          <a:p>
            <a:pPr lvl="0">
              <a:spcBef>
                <a:spcPts val="0"/>
              </a:spcBef>
            </a:pPr>
            <a:r>
              <a:rPr lang="en" sz="2800" dirty="0"/>
              <a:t>1. Review the </a:t>
            </a:r>
            <a:r>
              <a:rPr lang="en" sz="2800" b="1" dirty="0"/>
              <a:t>Basics</a:t>
            </a:r>
            <a:r>
              <a:rPr lang="en" sz="2800" dirty="0"/>
              <a:t/>
            </a:r>
            <a:br>
              <a:rPr lang="en" sz="2800" dirty="0"/>
            </a:br>
            <a:r>
              <a:rPr lang="en" sz="2800" dirty="0"/>
              <a:t>2. Flaps 2-6: “</a:t>
            </a:r>
            <a:r>
              <a:rPr lang="en" sz="2800" b="1" dirty="0"/>
              <a:t>Good</a:t>
            </a:r>
            <a:r>
              <a:rPr lang="en" sz="2800" dirty="0"/>
              <a:t>” qualities of a speech/argument</a:t>
            </a:r>
            <a:br>
              <a:rPr lang="en" sz="2800" dirty="0"/>
            </a:br>
            <a:r>
              <a:rPr lang="en" sz="2800" dirty="0"/>
              <a:t>3. Flaps 7&amp;8: </a:t>
            </a:r>
            <a:r>
              <a:rPr lang="en" sz="2800" b="1" dirty="0"/>
              <a:t>Negative</a:t>
            </a:r>
            <a:r>
              <a:rPr lang="en" sz="2800" dirty="0"/>
              <a:t> qualities of a speech/argument</a:t>
            </a:r>
            <a:br>
              <a:rPr lang="en" sz="2800" dirty="0"/>
            </a:br>
            <a:r>
              <a:rPr lang="en" sz="2800" dirty="0"/>
              <a:t>4. </a:t>
            </a:r>
            <a:r>
              <a:rPr lang="en" sz="2800" b="1" dirty="0"/>
              <a:t>Review</a:t>
            </a:r>
            <a:r>
              <a:rPr lang="en" sz="2800" dirty="0"/>
              <a:t> flap</a:t>
            </a:r>
            <a:br>
              <a:rPr lang="en" sz="2800" dirty="0"/>
            </a:br>
            <a:r>
              <a:rPr lang="en" sz="2800" dirty="0"/>
              <a:t/>
            </a:r>
            <a:br>
              <a:rPr lang="en" sz="2800" dirty="0"/>
            </a:br>
            <a:r>
              <a:rPr lang="en" sz="2800" dirty="0"/>
              <a:t>Next: Vocab POSTER Assignment &amp; Quizlet Practice!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265500" y="1205825"/>
            <a:ext cx="4045199" cy="1509599"/>
          </a:xfrm>
          <a:prstGeom prst="rect">
            <a:avLst/>
          </a:prstGeom>
        </p:spPr>
        <p:txBody>
          <a:bodyPr lIns="91425" tIns="91425" rIns="91425" bIns="91425" anchor="b" anchorCtr="0">
            <a:noAutofit/>
          </a:bodyPr>
          <a:lstStyle/>
          <a:p>
            <a:pPr lvl="0">
              <a:spcBef>
                <a:spcPts val="0"/>
              </a:spcBef>
              <a:buNone/>
            </a:pPr>
            <a:r>
              <a:rPr lang="en"/>
              <a:t>Q&amp;A</a:t>
            </a:r>
          </a:p>
        </p:txBody>
      </p:sp>
      <p:sp>
        <p:nvSpPr>
          <p:cNvPr id="329" name="Shape 329"/>
          <p:cNvSpPr txBox="1">
            <a:spLocks noGrp="1"/>
          </p:cNvSpPr>
          <p:nvPr>
            <p:ph type="body" idx="2"/>
          </p:nvPr>
        </p:nvSpPr>
        <p:spPr>
          <a:xfrm>
            <a:off x="4925645" y="578727"/>
            <a:ext cx="3837000" cy="3695099"/>
          </a:xfrm>
          <a:prstGeom prst="rect">
            <a:avLst/>
          </a:prstGeom>
        </p:spPr>
        <p:txBody>
          <a:bodyPr lIns="91425" tIns="91425" rIns="91425" bIns="91425" anchor="ctr" anchorCtr="0">
            <a:noAutofit/>
          </a:bodyPr>
          <a:lstStyle/>
          <a:p>
            <a:pPr lvl="0" rtl="0">
              <a:spcBef>
                <a:spcPts val="0"/>
              </a:spcBef>
              <a:buNone/>
            </a:pPr>
            <a:r>
              <a:rPr lang="en" dirty="0"/>
              <a:t>Yes and No. </a:t>
            </a:r>
          </a:p>
          <a:p>
            <a:pPr lvl="0" rtl="0">
              <a:spcBef>
                <a:spcPts val="0"/>
              </a:spcBef>
              <a:spcAft>
                <a:spcPts val="0"/>
              </a:spcAft>
              <a:buNone/>
            </a:pPr>
            <a:r>
              <a:rPr lang="en" dirty="0"/>
              <a:t>No, you don’t have to memorize all these terms and their names. </a:t>
            </a:r>
          </a:p>
          <a:p>
            <a:pPr lvl="0" rtl="0">
              <a:spcBef>
                <a:spcPts val="0"/>
              </a:spcBef>
              <a:buNone/>
            </a:pPr>
            <a:r>
              <a:rPr lang="en" i="1" dirty="0"/>
              <a:t>        (Ex: “That’s a post hoc fallacy!”)</a:t>
            </a:r>
          </a:p>
          <a:p>
            <a:pPr lvl="0" rtl="0">
              <a:spcBef>
                <a:spcPts val="0"/>
              </a:spcBef>
              <a:spcAft>
                <a:spcPts val="0"/>
              </a:spcAft>
              <a:buNone/>
            </a:pPr>
            <a:r>
              <a:rPr lang="en" dirty="0"/>
              <a:t>Yes, you need to be able to recognize them when they happen.</a:t>
            </a:r>
          </a:p>
          <a:p>
            <a:pPr marL="457200" lvl="0" indent="0" rtl="0">
              <a:spcBef>
                <a:spcPts val="0"/>
              </a:spcBef>
              <a:buNone/>
            </a:pPr>
            <a:r>
              <a:rPr lang="en" i="1" dirty="0"/>
              <a:t>(Ex: “The author claims that smoking causes cancer, when in reality they are just correlated.”) </a:t>
            </a:r>
          </a:p>
        </p:txBody>
      </p:sp>
      <p:sp>
        <p:nvSpPr>
          <p:cNvPr id="330" name="Shape 330"/>
          <p:cNvSpPr txBox="1">
            <a:spLocks noGrp="1"/>
          </p:cNvSpPr>
          <p:nvPr>
            <p:ph type="subTitle" idx="1"/>
          </p:nvPr>
        </p:nvSpPr>
        <p:spPr>
          <a:xfrm>
            <a:off x="265500" y="2769000"/>
            <a:ext cx="4045199" cy="1345500"/>
          </a:xfrm>
          <a:prstGeom prst="rect">
            <a:avLst/>
          </a:prstGeom>
        </p:spPr>
        <p:txBody>
          <a:bodyPr lIns="91425" tIns="91425" rIns="91425" bIns="91425" anchor="t" anchorCtr="0">
            <a:noAutofit/>
          </a:bodyPr>
          <a:lstStyle/>
          <a:p>
            <a:pPr lvl="0">
              <a:spcBef>
                <a:spcPts val="0"/>
              </a:spcBef>
              <a:buNone/>
            </a:pPr>
            <a:r>
              <a:rPr lang="en"/>
              <a:t>“Um, that was a lot of information. Do I have to memorize this?”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90250" y="526350"/>
            <a:ext cx="8441400" cy="4090800"/>
          </a:xfrm>
          <a:prstGeom prst="rect">
            <a:avLst/>
          </a:prstGeom>
        </p:spPr>
        <p:txBody>
          <a:bodyPr lIns="91425" tIns="91425" rIns="91425" bIns="91425" anchor="ctr" anchorCtr="0">
            <a:noAutofit/>
          </a:bodyPr>
          <a:lstStyle/>
          <a:p>
            <a:pPr lvl="0" rtl="0">
              <a:spcBef>
                <a:spcPts val="0"/>
              </a:spcBef>
              <a:buNone/>
            </a:pPr>
            <a:r>
              <a:rPr lang="en" u="sng" dirty="0">
                <a:latin typeface="Oswald"/>
                <a:ea typeface="Oswald"/>
                <a:cs typeface="Oswald"/>
                <a:sym typeface="Oswald"/>
              </a:rPr>
              <a:t>Practice #1: </a:t>
            </a:r>
          </a:p>
          <a:p>
            <a:pPr lvl="0" rtl="0">
              <a:spcBef>
                <a:spcPts val="0"/>
              </a:spcBef>
              <a:buNone/>
            </a:pPr>
            <a:r>
              <a:rPr lang="en" dirty="0"/>
              <a:t>Whole-Class Example</a:t>
            </a:r>
          </a:p>
          <a:p>
            <a:pPr lvl="0" rtl="0">
              <a:spcBef>
                <a:spcPts val="0"/>
              </a:spcBef>
              <a:buNone/>
            </a:pPr>
            <a:endParaRPr sz="2400" dirty="0"/>
          </a:p>
          <a:p>
            <a:pPr lvl="0">
              <a:spcBef>
                <a:spcPts val="0"/>
              </a:spcBef>
              <a:buNone/>
            </a:pPr>
            <a:r>
              <a:rPr lang="en" sz="2400" dirty="0"/>
              <a:t>Read the following argument and try to notice all its flaws. We will be filling out our graphic organizer afterward. </a:t>
            </a:r>
            <a:br>
              <a:rPr lang="en" sz="2400" dirty="0"/>
            </a:br>
            <a:endParaRPr sz="2400" dirty="0"/>
          </a:p>
          <a:p>
            <a:pPr lvl="0">
              <a:spcBef>
                <a:spcPts val="0"/>
              </a:spcBef>
              <a:buNone/>
            </a:pPr>
            <a:r>
              <a:rPr lang="en" sz="2400" b="1" i="1" dirty="0"/>
              <a:t>Text: Sample Essay, “Why Schools Shouldn’t Take Away Summer Vacation”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00497" y="754950"/>
            <a:ext cx="8410500" cy="4090800"/>
          </a:xfrm>
          <a:prstGeom prst="rect">
            <a:avLst/>
          </a:prstGeom>
        </p:spPr>
        <p:txBody>
          <a:bodyPr lIns="91425" tIns="91425" rIns="91425" bIns="91425" anchor="ctr" anchorCtr="0">
            <a:noAutofit/>
          </a:bodyPr>
          <a:lstStyle/>
          <a:p>
            <a:pPr lvl="0">
              <a:spcBef>
                <a:spcPts val="0"/>
              </a:spcBef>
              <a:buNone/>
            </a:pPr>
            <a:r>
              <a:rPr lang="en" u="sng" dirty="0">
                <a:latin typeface="Oswald"/>
                <a:ea typeface="Oswald"/>
                <a:cs typeface="Oswald"/>
                <a:sym typeface="Oswald"/>
              </a:rPr>
              <a:t>Practice #2: </a:t>
            </a:r>
          </a:p>
          <a:p>
            <a:pPr lvl="0">
              <a:spcBef>
                <a:spcPts val="0"/>
              </a:spcBef>
              <a:buNone/>
            </a:pPr>
            <a:r>
              <a:rPr lang="en" sz="3600" dirty="0"/>
              <a:t>Critiquing opposing arguments</a:t>
            </a:r>
          </a:p>
          <a:p>
            <a:pPr lvl="0">
              <a:spcBef>
                <a:spcPts val="0"/>
              </a:spcBef>
              <a:buNone/>
            </a:pPr>
            <a:endParaRPr sz="2400" dirty="0"/>
          </a:p>
          <a:p>
            <a:pPr lvl="0">
              <a:spcBef>
                <a:spcPts val="0"/>
              </a:spcBef>
              <a:buNone/>
            </a:pPr>
            <a:r>
              <a:rPr lang="en" sz="2400" dirty="0"/>
              <a:t>Discuss: How do we decide which one is “better”?</a:t>
            </a:r>
            <a:br>
              <a:rPr lang="en" sz="2400" dirty="0"/>
            </a:br>
            <a:r>
              <a:rPr lang="en" sz="2400" dirty="0"/>
              <a:t>We will be adding to our graphic organizer again after reading these. </a:t>
            </a:r>
          </a:p>
          <a:p>
            <a:pPr lvl="0">
              <a:spcBef>
                <a:spcPts val="0"/>
              </a:spcBef>
              <a:buNone/>
            </a:pPr>
            <a:endParaRPr sz="2400" dirty="0"/>
          </a:p>
          <a:p>
            <a:pPr lvl="0">
              <a:spcBef>
                <a:spcPts val="0"/>
              </a:spcBef>
              <a:buNone/>
            </a:pPr>
            <a:r>
              <a:rPr lang="en" sz="2400" b="1" i="1" dirty="0"/>
              <a:t>Text: New York Times “Room for Debate”</a:t>
            </a:r>
          </a:p>
          <a:p>
            <a:pPr marL="457200" lvl="0" indent="-342900" rtl="0">
              <a:spcBef>
                <a:spcPts val="0"/>
              </a:spcBef>
              <a:buSzPct val="100000"/>
              <a:buChar char="●"/>
            </a:pPr>
            <a:r>
              <a:rPr lang="en" sz="1800" b="1" i="1" u="sng" dirty="0">
                <a:solidFill>
                  <a:schemeClr val="hlink"/>
                </a:solidFill>
                <a:hlinkClick r:id="rId3"/>
              </a:rPr>
              <a:t>Teens and Screen Time is a Problem, but More Study is Needed</a:t>
            </a:r>
          </a:p>
          <a:p>
            <a:pPr marL="457200" lvl="0" indent="-342900">
              <a:spcBef>
                <a:spcPts val="0"/>
              </a:spcBef>
              <a:buSzPct val="100000"/>
              <a:buChar char="●"/>
            </a:pPr>
            <a:r>
              <a:rPr lang="en" sz="1800" b="1" i="1" u="sng" dirty="0">
                <a:solidFill>
                  <a:schemeClr val="hlink"/>
                </a:solidFill>
                <a:hlinkClick r:id="rId4"/>
              </a:rPr>
              <a:t>Don’t Limit Your Teen’s Screen Time</a:t>
            </a:r>
          </a:p>
          <a:p>
            <a:pPr lvl="0">
              <a:spcBef>
                <a:spcPts val="0"/>
              </a:spcBef>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90250" y="526350"/>
            <a:ext cx="8180100" cy="4090800"/>
          </a:xfrm>
          <a:prstGeom prst="rect">
            <a:avLst/>
          </a:prstGeom>
        </p:spPr>
        <p:txBody>
          <a:bodyPr lIns="91425" tIns="91425" rIns="91425" bIns="91425" anchor="ctr" anchorCtr="0">
            <a:noAutofit/>
          </a:bodyPr>
          <a:lstStyle/>
          <a:p>
            <a:pPr lvl="0" rtl="0">
              <a:spcBef>
                <a:spcPts val="0"/>
              </a:spcBef>
              <a:buNone/>
            </a:pPr>
            <a:r>
              <a:rPr lang="en" dirty="0">
                <a:latin typeface="Oswald"/>
                <a:ea typeface="Oswald"/>
                <a:cs typeface="Oswald"/>
                <a:sym typeface="Oswald"/>
              </a:rPr>
              <a:t>Practice #3</a:t>
            </a:r>
            <a:r>
              <a:rPr lang="en" dirty="0"/>
              <a:t>: </a:t>
            </a:r>
          </a:p>
          <a:p>
            <a:pPr lvl="0" rtl="0">
              <a:spcBef>
                <a:spcPts val="0"/>
              </a:spcBef>
              <a:buNone/>
            </a:pPr>
            <a:r>
              <a:rPr lang="en" sz="3600" dirty="0"/>
              <a:t>Individual Practice/Choice Assignment </a:t>
            </a:r>
          </a:p>
          <a:p>
            <a:pPr lvl="0" rtl="0">
              <a:spcBef>
                <a:spcPts val="0"/>
              </a:spcBef>
              <a:buNone/>
            </a:pPr>
            <a:endParaRPr sz="2400" dirty="0"/>
          </a:p>
          <a:p>
            <a:pPr lvl="0">
              <a:spcBef>
                <a:spcPts val="0"/>
              </a:spcBef>
              <a:buNone/>
            </a:pPr>
            <a:r>
              <a:rPr lang="en" sz="2400" b="1" i="1" dirty="0"/>
              <a:t>Text: CHOICE :)</a:t>
            </a:r>
            <a:br>
              <a:rPr lang="en" sz="2400" b="1" i="1" dirty="0"/>
            </a:br>
            <a:r>
              <a:rPr lang="en" sz="2400" b="1" i="1" dirty="0"/>
              <a:t/>
            </a:r>
            <a:br>
              <a:rPr lang="en" sz="2400" b="1" i="1" dirty="0"/>
            </a:br>
            <a:r>
              <a:rPr lang="en" sz="2400" dirty="0"/>
              <a:t>Let’s look at the directions, rubric, and sample critique together!</a:t>
            </a:r>
            <a:endParaRPr lang="en" sz="24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6050" y="526350"/>
            <a:ext cx="8129100" cy="4090800"/>
          </a:xfrm>
          <a:prstGeom prst="rect">
            <a:avLst/>
          </a:prstGeom>
        </p:spPr>
        <p:txBody>
          <a:bodyPr lIns="91425" tIns="91425" rIns="91425" bIns="91425" anchor="ctr" anchorCtr="0">
            <a:noAutofit/>
          </a:bodyPr>
          <a:lstStyle/>
          <a:p>
            <a:pPr lvl="0">
              <a:spcBef>
                <a:spcPts val="0"/>
              </a:spcBef>
              <a:buNone/>
            </a:pPr>
            <a:r>
              <a:rPr lang="en" b="1"/>
              <a:t>Pre-Assessment</a:t>
            </a:r>
          </a:p>
          <a:p>
            <a:pPr lvl="0">
              <a:spcBef>
                <a:spcPts val="0"/>
              </a:spcBef>
              <a:buNone/>
            </a:pPr>
            <a:r>
              <a:rPr lang="en" sz="3000"/>
              <a:t>Answer in the front of your guided notes packet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sz="8000" dirty="0"/>
              <a:t>Disclaimer*</a:t>
            </a:r>
            <a:endParaRPr sz="9800" dirty="0"/>
          </a:p>
          <a:p>
            <a:pPr lvl="0">
              <a:spcBef>
                <a:spcPts val="0"/>
              </a:spcBef>
              <a:buNone/>
            </a:pPr>
            <a:r>
              <a:rPr lang="en" sz="1800" dirty="0"/>
              <a:t>*The opinions expressed in this unit’s videos, articles, or text readings are not necessarily my opinions or those of the school. :-)</a:t>
            </a:r>
          </a:p>
        </p:txBody>
      </p:sp>
      <p:sp>
        <p:nvSpPr>
          <p:cNvPr id="2" name="Text Placeholder 1"/>
          <p:cNvSpPr>
            <a:spLocks noGrp="1"/>
          </p:cNvSpPr>
          <p:nvPr>
            <p:ph type="body"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90249" y="526350"/>
            <a:ext cx="7649295" cy="4090800"/>
          </a:xfrm>
          <a:prstGeom prst="rect">
            <a:avLst/>
          </a:prstGeom>
        </p:spPr>
        <p:txBody>
          <a:bodyPr lIns="91425" tIns="91425" rIns="91425" bIns="91425" anchor="ctr" anchorCtr="0">
            <a:noAutofit/>
          </a:bodyPr>
          <a:lstStyle/>
          <a:p>
            <a:pPr lvl="0">
              <a:spcBef>
                <a:spcPts val="0"/>
              </a:spcBef>
              <a:buNone/>
            </a:pPr>
            <a:r>
              <a:rPr lang="en" dirty="0"/>
              <a:t>Why are we doing this unit?</a:t>
            </a:r>
          </a:p>
          <a:p>
            <a:pPr lvl="0">
              <a:spcBef>
                <a:spcPts val="0"/>
              </a:spcBef>
              <a:buNone/>
            </a:pPr>
            <a:r>
              <a:rPr lang="en" dirty="0"/>
              <a:t>(Read </a:t>
            </a:r>
            <a:r>
              <a:rPr lang="en" b="1" dirty="0"/>
              <a:t>unit overview</a:t>
            </a:r>
            <a:r>
              <a:rPr lang="en"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90250" y="526350"/>
            <a:ext cx="3714899" cy="4090800"/>
          </a:xfrm>
          <a:prstGeom prst="rect">
            <a:avLst/>
          </a:prstGeom>
        </p:spPr>
        <p:txBody>
          <a:bodyPr lIns="91425" tIns="91425" rIns="91425" bIns="91425" anchor="ctr" anchorCtr="0">
            <a:noAutofit/>
          </a:bodyPr>
          <a:lstStyle/>
          <a:p>
            <a:pPr lvl="0">
              <a:spcBef>
                <a:spcPts val="0"/>
              </a:spcBef>
              <a:buNone/>
            </a:pPr>
            <a:r>
              <a:rPr lang="en" sz="2400" b="1" dirty="0">
                <a:solidFill>
                  <a:srgbClr val="202020"/>
                </a:solidFill>
              </a:rPr>
              <a:t>CCSS OBJECTIVE:</a:t>
            </a:r>
          </a:p>
          <a:p>
            <a:pPr lvl="0">
              <a:spcBef>
                <a:spcPts val="0"/>
              </a:spcBef>
              <a:buNone/>
            </a:pPr>
            <a:endParaRPr sz="2400" dirty="0">
              <a:solidFill>
                <a:srgbClr val="202020"/>
              </a:solidFill>
            </a:endParaRPr>
          </a:p>
          <a:p>
            <a:pPr lvl="0">
              <a:spcBef>
                <a:spcPts val="0"/>
              </a:spcBef>
              <a:buNone/>
            </a:pPr>
            <a:r>
              <a:rPr lang="en" sz="2400" dirty="0">
                <a:solidFill>
                  <a:srgbClr val="202020"/>
                </a:solidFill>
              </a:rPr>
              <a:t>“</a:t>
            </a:r>
            <a:r>
              <a:rPr lang="en" sz="2400" u="sng" dirty="0">
                <a:solidFill>
                  <a:srgbClr val="202020"/>
                </a:solidFill>
              </a:rPr>
              <a:t>Delineate</a:t>
            </a:r>
            <a:r>
              <a:rPr lang="en" sz="2400" dirty="0">
                <a:solidFill>
                  <a:srgbClr val="202020"/>
                </a:solidFill>
              </a:rPr>
              <a:t> and </a:t>
            </a:r>
            <a:r>
              <a:rPr lang="en" sz="2400" u="sng" dirty="0">
                <a:solidFill>
                  <a:srgbClr val="202020"/>
                </a:solidFill>
              </a:rPr>
              <a:t>evaluate</a:t>
            </a:r>
            <a:r>
              <a:rPr lang="en" sz="2400" dirty="0">
                <a:solidFill>
                  <a:srgbClr val="202020"/>
                </a:solidFill>
              </a:rPr>
              <a:t> the </a:t>
            </a:r>
            <a:r>
              <a:rPr lang="en" sz="2400" u="sng" dirty="0">
                <a:solidFill>
                  <a:srgbClr val="202020"/>
                </a:solidFill>
              </a:rPr>
              <a:t>argument and specific claims</a:t>
            </a:r>
            <a:r>
              <a:rPr lang="en" sz="2400" dirty="0">
                <a:solidFill>
                  <a:srgbClr val="202020"/>
                </a:solidFill>
              </a:rPr>
              <a:t> in a text, assessing whether the </a:t>
            </a:r>
            <a:r>
              <a:rPr lang="en" sz="2400" u="sng" dirty="0">
                <a:solidFill>
                  <a:srgbClr val="202020"/>
                </a:solidFill>
              </a:rPr>
              <a:t>reasoning is sound</a:t>
            </a:r>
            <a:r>
              <a:rPr lang="en" sz="2400" dirty="0">
                <a:solidFill>
                  <a:srgbClr val="202020"/>
                </a:solidFill>
              </a:rPr>
              <a:t> and the </a:t>
            </a:r>
            <a:r>
              <a:rPr lang="en" sz="2400" u="sng" dirty="0">
                <a:solidFill>
                  <a:srgbClr val="202020"/>
                </a:solidFill>
              </a:rPr>
              <a:t>evidence is relevant and sufficient</a:t>
            </a:r>
            <a:r>
              <a:rPr lang="en" sz="2400" dirty="0">
                <a:solidFill>
                  <a:srgbClr val="202020"/>
                </a:solidFill>
              </a:rPr>
              <a:t>; recognize when </a:t>
            </a:r>
            <a:r>
              <a:rPr lang="en" sz="2400" u="sng" dirty="0">
                <a:solidFill>
                  <a:srgbClr val="202020"/>
                </a:solidFill>
              </a:rPr>
              <a:t>irrelevant</a:t>
            </a:r>
            <a:r>
              <a:rPr lang="en" sz="2400" dirty="0">
                <a:solidFill>
                  <a:srgbClr val="202020"/>
                </a:solidFill>
              </a:rPr>
              <a:t> evidence is introduced.”</a:t>
            </a:r>
          </a:p>
        </p:txBody>
      </p:sp>
      <p:sp>
        <p:nvSpPr>
          <p:cNvPr id="77" name="Shape 77"/>
          <p:cNvSpPr txBox="1"/>
          <p:nvPr/>
        </p:nvSpPr>
        <p:spPr>
          <a:xfrm>
            <a:off x="4547550" y="342300"/>
            <a:ext cx="4420199" cy="4537799"/>
          </a:xfrm>
          <a:prstGeom prst="rect">
            <a:avLst/>
          </a:prstGeom>
          <a:solidFill>
            <a:srgbClr val="000000"/>
          </a:solidFill>
          <a:ln>
            <a:noFill/>
          </a:ln>
        </p:spPr>
        <p:txBody>
          <a:bodyPr lIns="91425" tIns="91425" rIns="91425" bIns="91425" anchor="t" anchorCtr="0">
            <a:noAutofit/>
          </a:bodyPr>
          <a:lstStyle/>
          <a:p>
            <a:pPr lvl="0" algn="ctr" rtl="0">
              <a:spcBef>
                <a:spcPts val="0"/>
              </a:spcBef>
              <a:buNone/>
            </a:pPr>
            <a:r>
              <a:rPr lang="en">
                <a:solidFill>
                  <a:srgbClr val="FFFFFF"/>
                </a:solidFill>
                <a:latin typeface="Oswald"/>
                <a:ea typeface="Oswald"/>
                <a:cs typeface="Oswald"/>
                <a:sym typeface="Oswald"/>
              </a:rPr>
              <a:t>Thus, you need to be able to:</a:t>
            </a:r>
          </a:p>
          <a:p>
            <a:pPr lvl="0" algn="ctr" rtl="0">
              <a:spcBef>
                <a:spcPts val="0"/>
              </a:spcBef>
              <a:buNone/>
            </a:pPr>
            <a:endParaRPr>
              <a:solidFill>
                <a:srgbClr val="FFFFFF"/>
              </a:solidFill>
              <a:latin typeface="Proxima Nova"/>
              <a:ea typeface="Proxima Nova"/>
              <a:cs typeface="Proxima Nova"/>
              <a:sym typeface="Proxima Nova"/>
            </a:endParaRPr>
          </a:p>
          <a:p>
            <a:pPr marL="457200" lvl="0" indent="-2286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“Delineate” = </a:t>
            </a:r>
            <a:r>
              <a:rPr lang="en">
                <a:solidFill>
                  <a:schemeClr val="lt2"/>
                </a:solidFill>
                <a:latin typeface="Proxima Nova"/>
                <a:ea typeface="Proxima Nova"/>
                <a:cs typeface="Proxima Nova"/>
                <a:sym typeface="Proxima Nova"/>
              </a:rPr>
              <a:t>outline it </a:t>
            </a:r>
            <a:r>
              <a:rPr lang="en">
                <a:solidFill>
                  <a:srgbClr val="FFFFFF"/>
                </a:solidFill>
                <a:latin typeface="Proxima Nova"/>
                <a:ea typeface="Proxima Nova"/>
                <a:cs typeface="Proxima Nova"/>
                <a:sym typeface="Proxima Nova"/>
              </a:rPr>
              <a:t>(or identify the different points)</a:t>
            </a:r>
          </a:p>
          <a:p>
            <a:pPr lvl="0" rtl="0">
              <a:spcBef>
                <a:spcPts val="0"/>
              </a:spcBef>
              <a:buNone/>
            </a:pPr>
            <a:endParaRPr>
              <a:solidFill>
                <a:srgbClr val="FFFFFF"/>
              </a:solidFill>
              <a:latin typeface="Proxima Nova"/>
              <a:ea typeface="Proxima Nova"/>
              <a:cs typeface="Proxima Nova"/>
              <a:sym typeface="Proxima Nova"/>
            </a:endParaRPr>
          </a:p>
          <a:p>
            <a:pPr marL="457200" lvl="0" indent="-2286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“evaluate” = </a:t>
            </a:r>
            <a:r>
              <a:rPr lang="en">
                <a:solidFill>
                  <a:schemeClr val="lt2"/>
                </a:solidFill>
                <a:latin typeface="Proxima Nova"/>
                <a:ea typeface="Proxima Nova"/>
                <a:cs typeface="Proxima Nova"/>
                <a:sym typeface="Proxima Nova"/>
              </a:rPr>
              <a:t>judge it</a:t>
            </a:r>
          </a:p>
          <a:p>
            <a:pPr lvl="0" rtl="0">
              <a:spcBef>
                <a:spcPts val="0"/>
              </a:spcBef>
              <a:buNone/>
            </a:pPr>
            <a:endParaRPr>
              <a:solidFill>
                <a:srgbClr val="FFFFFF"/>
              </a:solidFill>
              <a:latin typeface="Proxima Nova"/>
              <a:ea typeface="Proxima Nova"/>
              <a:cs typeface="Proxima Nova"/>
              <a:sym typeface="Proxima Nova"/>
            </a:endParaRPr>
          </a:p>
          <a:p>
            <a:pPr marL="457200" lvl="0" indent="-2286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“argument and specific claims in a text” = </a:t>
            </a:r>
            <a:r>
              <a:rPr lang="en">
                <a:solidFill>
                  <a:schemeClr val="lt2"/>
                </a:solidFill>
                <a:latin typeface="Proxima Nova"/>
                <a:ea typeface="Proxima Nova"/>
                <a:cs typeface="Proxima Nova"/>
                <a:sym typeface="Proxima Nova"/>
              </a:rPr>
              <a:t>the overall idea/thesis AND the big reasons why</a:t>
            </a:r>
            <a:r>
              <a:rPr lang="en">
                <a:solidFill>
                  <a:srgbClr val="FFFFFF"/>
                </a:solidFill>
                <a:latin typeface="Proxima Nova"/>
                <a:ea typeface="Proxima Nova"/>
                <a:cs typeface="Proxima Nova"/>
                <a:sym typeface="Proxima Nova"/>
              </a:rPr>
              <a:t>, in an article, essay, speech, etc.</a:t>
            </a:r>
          </a:p>
          <a:p>
            <a:pPr lvl="0" rtl="0">
              <a:spcBef>
                <a:spcPts val="0"/>
              </a:spcBef>
              <a:buNone/>
            </a:pPr>
            <a:endParaRPr>
              <a:solidFill>
                <a:srgbClr val="FFFFFF"/>
              </a:solidFill>
              <a:latin typeface="Proxima Nova"/>
              <a:ea typeface="Proxima Nova"/>
              <a:cs typeface="Proxima Nova"/>
              <a:sym typeface="Proxima Nova"/>
            </a:endParaRPr>
          </a:p>
          <a:p>
            <a:pPr marL="457200" lvl="0" indent="-2286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“whether reasoning is sound” = is the argument </a:t>
            </a:r>
            <a:r>
              <a:rPr lang="en">
                <a:solidFill>
                  <a:schemeClr val="lt2"/>
                </a:solidFill>
                <a:latin typeface="Proxima Nova"/>
                <a:ea typeface="Proxima Nova"/>
                <a:cs typeface="Proxima Nova"/>
                <a:sym typeface="Proxima Nova"/>
              </a:rPr>
              <a:t>makes sense, is logical, and/or is accurate</a:t>
            </a:r>
          </a:p>
          <a:p>
            <a:pPr lvl="0" rtl="0">
              <a:spcBef>
                <a:spcPts val="0"/>
              </a:spcBef>
              <a:buNone/>
            </a:pPr>
            <a:endParaRPr>
              <a:solidFill>
                <a:srgbClr val="FFFFFF"/>
              </a:solidFill>
              <a:latin typeface="Proxima Nova"/>
              <a:ea typeface="Proxima Nova"/>
              <a:cs typeface="Proxima Nova"/>
              <a:sym typeface="Proxima Nova"/>
            </a:endParaRPr>
          </a:p>
          <a:p>
            <a:pPr marL="457200" lvl="0" indent="-2286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“evidence is relevant and sufficient” = is there </a:t>
            </a:r>
            <a:r>
              <a:rPr lang="en">
                <a:solidFill>
                  <a:schemeClr val="lt2"/>
                </a:solidFill>
                <a:latin typeface="Proxima Nova"/>
                <a:ea typeface="Proxima Nova"/>
                <a:cs typeface="Proxima Nova"/>
                <a:sym typeface="Proxima Nova"/>
              </a:rPr>
              <a:t>enough </a:t>
            </a:r>
            <a:r>
              <a:rPr lang="en">
                <a:solidFill>
                  <a:srgbClr val="FFFFFF"/>
                </a:solidFill>
                <a:latin typeface="Proxima Nova"/>
                <a:ea typeface="Proxima Nova"/>
                <a:cs typeface="Proxima Nova"/>
                <a:sym typeface="Proxima Nova"/>
              </a:rPr>
              <a:t>of it? Is it </a:t>
            </a:r>
            <a:r>
              <a:rPr lang="en">
                <a:solidFill>
                  <a:schemeClr val="lt2"/>
                </a:solidFill>
                <a:latin typeface="Proxima Nova"/>
                <a:ea typeface="Proxima Nova"/>
                <a:cs typeface="Proxima Nova"/>
                <a:sym typeface="Proxima Nova"/>
              </a:rPr>
              <a:t>on topic</a:t>
            </a:r>
            <a:r>
              <a:rPr lang="en">
                <a:solidFill>
                  <a:srgbClr val="FFFFFF"/>
                </a:solidFill>
                <a:latin typeface="Proxima Nova"/>
                <a:ea typeface="Proxima Nova"/>
                <a:cs typeface="Proxima Nova"/>
                <a:sym typeface="Proxima Nova"/>
              </a:rPr>
              <a:t>?</a:t>
            </a:r>
          </a:p>
          <a:p>
            <a:pPr lvl="0" rtl="0">
              <a:spcBef>
                <a:spcPts val="0"/>
              </a:spcBef>
              <a:buNone/>
            </a:pPr>
            <a:endParaRPr>
              <a:solidFill>
                <a:srgbClr val="FFFFFF"/>
              </a:solidFill>
              <a:latin typeface="Proxima Nova"/>
              <a:ea typeface="Proxima Nova"/>
              <a:cs typeface="Proxima Nova"/>
              <a:sym typeface="Proxima Nova"/>
            </a:endParaRPr>
          </a:p>
          <a:p>
            <a:pPr marL="457200" lvl="0" indent="-228600">
              <a:spcBef>
                <a:spcPts val="0"/>
              </a:spcBef>
              <a:buClr>
                <a:srgbClr val="FFFFFF"/>
              </a:buClr>
              <a:buFont typeface="Proxima Nova"/>
              <a:buChar char="●"/>
            </a:pPr>
            <a:r>
              <a:rPr lang="en">
                <a:solidFill>
                  <a:srgbClr val="FFFFFF"/>
                </a:solidFill>
                <a:latin typeface="Proxima Nova"/>
                <a:ea typeface="Proxima Nova"/>
                <a:cs typeface="Proxima Nova"/>
                <a:sym typeface="Proxima Nova"/>
              </a:rPr>
              <a:t>“recognize when irrelevant evidence is introduced” = </a:t>
            </a:r>
            <a:r>
              <a:rPr lang="en">
                <a:solidFill>
                  <a:schemeClr val="lt2"/>
                </a:solidFill>
                <a:latin typeface="Proxima Nova"/>
                <a:ea typeface="Proxima Nova"/>
                <a:cs typeface="Proxima Nova"/>
                <a:sym typeface="Proxima Nova"/>
              </a:rPr>
              <a:t>notice </a:t>
            </a:r>
            <a:r>
              <a:rPr lang="en">
                <a:solidFill>
                  <a:srgbClr val="FFFFFF"/>
                </a:solidFill>
                <a:latin typeface="Proxima Nova"/>
                <a:ea typeface="Proxima Nova"/>
                <a:cs typeface="Proxima Nova"/>
                <a:sym typeface="Proxima Nova"/>
              </a:rPr>
              <a:t>when it is </a:t>
            </a:r>
            <a:r>
              <a:rPr lang="en">
                <a:solidFill>
                  <a:schemeClr val="lt2"/>
                </a:solidFill>
                <a:latin typeface="Proxima Nova"/>
                <a:ea typeface="Proxima Nova"/>
                <a:cs typeface="Proxima Nova"/>
                <a:sym typeface="Proxima Nova"/>
              </a:rPr>
              <a:t>off-topic, inaccurate, or flawed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REVIEW: We may already know these words...</a:t>
            </a:r>
          </a:p>
        </p:txBody>
      </p:sp>
      <p:sp>
        <p:nvSpPr>
          <p:cNvPr id="83" name="Shape 83"/>
          <p:cNvSpPr txBox="1">
            <a:spLocks noGrp="1"/>
          </p:cNvSpPr>
          <p:nvPr>
            <p:ph type="body" idx="1"/>
          </p:nvPr>
        </p:nvSpPr>
        <p:spPr>
          <a:xfrm>
            <a:off x="124250" y="1017725"/>
            <a:ext cx="8707800" cy="3416400"/>
          </a:xfrm>
          <a:prstGeom prst="rect">
            <a:avLst/>
          </a:prstGeom>
        </p:spPr>
        <p:txBody>
          <a:bodyPr lIns="91425" tIns="91425" rIns="91425" bIns="91425" anchor="t" anchorCtr="0">
            <a:noAutofit/>
          </a:bodyPr>
          <a:lstStyle/>
          <a:p>
            <a:pPr lvl="0" rtl="0">
              <a:spcBef>
                <a:spcPts val="0"/>
              </a:spcBef>
              <a:spcAft>
                <a:spcPts val="0"/>
              </a:spcAft>
              <a:buNone/>
            </a:pPr>
            <a:endParaRPr dirty="0"/>
          </a:p>
          <a:p>
            <a:pPr marL="457200" lvl="0" indent="-228600" rtl="0">
              <a:spcBef>
                <a:spcPts val="0"/>
              </a:spcBef>
              <a:buChar char="❏"/>
            </a:pPr>
            <a:r>
              <a:rPr lang="en" b="1" dirty="0"/>
              <a:t>Argument</a:t>
            </a:r>
            <a:r>
              <a:rPr lang="en" dirty="0"/>
              <a:t>: presenting a stance on an issue (but not trying too hard to persuade others to also take your stance)</a:t>
            </a:r>
          </a:p>
          <a:p>
            <a:pPr marL="457200" lvl="0" indent="-228600" rtl="0">
              <a:spcBef>
                <a:spcPts val="0"/>
              </a:spcBef>
              <a:buChar char="❏"/>
            </a:pPr>
            <a:r>
              <a:rPr lang="en" b="1" dirty="0"/>
              <a:t>Counter-argument</a:t>
            </a:r>
            <a:r>
              <a:rPr lang="en" dirty="0"/>
              <a:t>: the opposite stance of an argument</a:t>
            </a:r>
          </a:p>
          <a:p>
            <a:pPr marL="457200" lvl="0" indent="-228600" rtl="0">
              <a:spcBef>
                <a:spcPts val="0"/>
              </a:spcBef>
              <a:buChar char="❏"/>
            </a:pPr>
            <a:r>
              <a:rPr lang="en" b="1" dirty="0"/>
              <a:t>Rebuttal</a:t>
            </a:r>
            <a:r>
              <a:rPr lang="en" dirty="0"/>
              <a:t>: your “comeback” to someone’s argument or counter-argument</a:t>
            </a:r>
          </a:p>
          <a:p>
            <a:pPr marL="457200" lvl="0" indent="-228600">
              <a:spcBef>
                <a:spcPts val="0"/>
              </a:spcBef>
              <a:buChar char="❏"/>
            </a:pPr>
            <a:r>
              <a:rPr lang="en" b="1" dirty="0"/>
              <a:t>Refute </a:t>
            </a:r>
            <a:r>
              <a:rPr lang="en" dirty="0"/>
              <a:t>(v) and </a:t>
            </a:r>
            <a:r>
              <a:rPr lang="en" b="1" dirty="0"/>
              <a:t>Refutation </a:t>
            </a:r>
            <a:r>
              <a:rPr lang="en" dirty="0"/>
              <a:t>(n): the act of rebutting a point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991475"/>
            <a:ext cx="8520600" cy="1917900"/>
          </a:xfrm>
          <a:prstGeom prst="rect">
            <a:avLst/>
          </a:prstGeom>
        </p:spPr>
        <p:txBody>
          <a:bodyPr lIns="91425" tIns="91425" rIns="91425" bIns="91425" anchor="ctr" anchorCtr="0">
            <a:noAutofit/>
          </a:bodyPr>
          <a:lstStyle/>
          <a:p>
            <a:pPr lvl="0">
              <a:spcBef>
                <a:spcPts val="0"/>
              </a:spcBef>
              <a:buNone/>
            </a:pPr>
            <a:r>
              <a:rPr lang="en" sz="7200"/>
              <a:t>What counts as </a:t>
            </a:r>
            <a:r>
              <a:rPr lang="en" sz="7200">
                <a:solidFill>
                  <a:schemeClr val="dk2"/>
                </a:solidFill>
              </a:rPr>
              <a:t>argument</a:t>
            </a:r>
            <a:r>
              <a:rPr lang="en" sz="7200"/>
              <a:t>?</a:t>
            </a:r>
          </a:p>
        </p:txBody>
      </p:sp>
      <p:sp>
        <p:nvSpPr>
          <p:cNvPr id="89" name="Shape 89"/>
          <p:cNvSpPr txBox="1">
            <a:spLocks noGrp="1"/>
          </p:cNvSpPr>
          <p:nvPr>
            <p:ph type="body" idx="1"/>
          </p:nvPr>
        </p:nvSpPr>
        <p:spPr>
          <a:xfrm>
            <a:off x="311700" y="3819975"/>
            <a:ext cx="3207000" cy="901800"/>
          </a:xfrm>
          <a:prstGeom prst="rect">
            <a:avLst/>
          </a:prstGeom>
        </p:spPr>
        <p:txBody>
          <a:bodyPr lIns="91425" tIns="91425" rIns="91425" bIns="91425" anchor="t" anchorCtr="0">
            <a:noAutofit/>
          </a:bodyPr>
          <a:lstStyle/>
          <a:p>
            <a:pPr lvl="0">
              <a:spcBef>
                <a:spcPts val="0"/>
              </a:spcBef>
              <a:buNone/>
            </a:pPr>
            <a:r>
              <a:rPr lang="en"/>
              <a:t>Certain sections of the newspaper: Editorials, Letters to the Editor, &amp; Op-Eds</a:t>
            </a:r>
          </a:p>
        </p:txBody>
      </p:sp>
      <p:sp>
        <p:nvSpPr>
          <p:cNvPr id="90" name="Shape 90"/>
          <p:cNvSpPr txBox="1">
            <a:spLocks noGrp="1"/>
          </p:cNvSpPr>
          <p:nvPr>
            <p:ph type="body" idx="1"/>
          </p:nvPr>
        </p:nvSpPr>
        <p:spPr>
          <a:xfrm>
            <a:off x="4295000" y="4050175"/>
            <a:ext cx="3207000" cy="901800"/>
          </a:xfrm>
          <a:prstGeom prst="rect">
            <a:avLst/>
          </a:prstGeom>
        </p:spPr>
        <p:txBody>
          <a:bodyPr lIns="91425" tIns="91425" rIns="91425" bIns="91425" anchor="t" anchorCtr="0">
            <a:noAutofit/>
          </a:bodyPr>
          <a:lstStyle/>
          <a:p>
            <a:pPr lvl="0" rtl="0">
              <a:spcBef>
                <a:spcPts val="0"/>
              </a:spcBef>
              <a:buNone/>
            </a:pPr>
            <a:r>
              <a:rPr lang="en"/>
              <a:t>Magazine articles CAN be (some are informative)</a:t>
            </a:r>
          </a:p>
        </p:txBody>
      </p:sp>
      <p:sp>
        <p:nvSpPr>
          <p:cNvPr id="91" name="Shape 91"/>
          <p:cNvSpPr txBox="1">
            <a:spLocks noGrp="1"/>
          </p:cNvSpPr>
          <p:nvPr>
            <p:ph type="body" idx="1"/>
          </p:nvPr>
        </p:nvSpPr>
        <p:spPr>
          <a:xfrm>
            <a:off x="6033675" y="3271950"/>
            <a:ext cx="3207000" cy="901800"/>
          </a:xfrm>
          <a:prstGeom prst="rect">
            <a:avLst/>
          </a:prstGeom>
        </p:spPr>
        <p:txBody>
          <a:bodyPr lIns="91425" tIns="91425" rIns="91425" bIns="91425" anchor="t" anchorCtr="0">
            <a:noAutofit/>
          </a:bodyPr>
          <a:lstStyle/>
          <a:p>
            <a:pPr lvl="0" rtl="0">
              <a:spcBef>
                <a:spcPts val="0"/>
              </a:spcBef>
              <a:buNone/>
            </a:pPr>
            <a:r>
              <a:rPr lang="en"/>
              <a:t>Most Commercials</a:t>
            </a:r>
          </a:p>
        </p:txBody>
      </p:sp>
      <p:sp>
        <p:nvSpPr>
          <p:cNvPr id="92" name="Shape 92"/>
          <p:cNvSpPr txBox="1">
            <a:spLocks noGrp="1"/>
          </p:cNvSpPr>
          <p:nvPr>
            <p:ph type="body" idx="1"/>
          </p:nvPr>
        </p:nvSpPr>
        <p:spPr>
          <a:xfrm>
            <a:off x="2588550" y="3271950"/>
            <a:ext cx="3207000" cy="658800"/>
          </a:xfrm>
          <a:prstGeom prst="rect">
            <a:avLst/>
          </a:prstGeom>
        </p:spPr>
        <p:txBody>
          <a:bodyPr lIns="91425" tIns="91425" rIns="91425" bIns="91425" anchor="t" anchorCtr="0">
            <a:noAutofit/>
          </a:bodyPr>
          <a:lstStyle/>
          <a:p>
            <a:pPr lvl="0" rtl="0">
              <a:spcBef>
                <a:spcPts val="0"/>
              </a:spcBef>
              <a:buNone/>
            </a:pPr>
            <a:r>
              <a:rPr lang="en"/>
              <a:t>Most Speeches</a:t>
            </a:r>
          </a:p>
        </p:txBody>
      </p:sp>
      <p:sp>
        <p:nvSpPr>
          <p:cNvPr id="93" name="Shape 93"/>
          <p:cNvSpPr txBox="1">
            <a:spLocks noGrp="1"/>
          </p:cNvSpPr>
          <p:nvPr>
            <p:ph type="body" idx="1"/>
          </p:nvPr>
        </p:nvSpPr>
        <p:spPr>
          <a:xfrm>
            <a:off x="0" y="3035275"/>
            <a:ext cx="3207000" cy="658800"/>
          </a:xfrm>
          <a:prstGeom prst="rect">
            <a:avLst/>
          </a:prstGeom>
        </p:spPr>
        <p:txBody>
          <a:bodyPr lIns="91425" tIns="91425" rIns="91425" bIns="91425" anchor="t" anchorCtr="0">
            <a:noAutofit/>
          </a:bodyPr>
          <a:lstStyle/>
          <a:p>
            <a:pPr lvl="0" rtl="0">
              <a:spcBef>
                <a:spcPts val="0"/>
              </a:spcBef>
              <a:buNone/>
            </a:pPr>
            <a:r>
              <a:rPr lang="en"/>
              <a:t>Debates</a:t>
            </a:r>
          </a:p>
        </p:txBody>
      </p:sp>
      <p:sp>
        <p:nvSpPr>
          <p:cNvPr id="94" name="Shape 94"/>
          <p:cNvSpPr txBox="1">
            <a:spLocks noGrp="1"/>
          </p:cNvSpPr>
          <p:nvPr>
            <p:ph type="body" idx="1"/>
          </p:nvPr>
        </p:nvSpPr>
        <p:spPr>
          <a:xfrm rot="-835793">
            <a:off x="52474" y="206593"/>
            <a:ext cx="2430065" cy="658703"/>
          </a:xfrm>
          <a:prstGeom prst="rect">
            <a:avLst/>
          </a:prstGeom>
        </p:spPr>
        <p:txBody>
          <a:bodyPr lIns="91425" tIns="91425" rIns="91425" bIns="91425" anchor="t" anchorCtr="0">
            <a:noAutofit/>
          </a:bodyPr>
          <a:lstStyle/>
          <a:p>
            <a:pPr lvl="0" rtl="0">
              <a:spcBef>
                <a:spcPts val="0"/>
              </a:spcBef>
              <a:buNone/>
            </a:pPr>
            <a:r>
              <a:rPr lang="en"/>
              <a:t>A majority of school &amp; admissions essays</a:t>
            </a:r>
          </a:p>
        </p:txBody>
      </p:sp>
      <p:sp>
        <p:nvSpPr>
          <p:cNvPr id="95" name="Shape 95"/>
          <p:cNvSpPr txBox="1">
            <a:spLocks noGrp="1"/>
          </p:cNvSpPr>
          <p:nvPr>
            <p:ph type="body" idx="1"/>
          </p:nvPr>
        </p:nvSpPr>
        <p:spPr>
          <a:xfrm>
            <a:off x="5704245" y="148420"/>
            <a:ext cx="3206999" cy="658800"/>
          </a:xfrm>
          <a:prstGeom prst="rect">
            <a:avLst/>
          </a:prstGeom>
        </p:spPr>
        <p:txBody>
          <a:bodyPr lIns="91425" tIns="91425" rIns="91425" bIns="91425" anchor="t" anchorCtr="0">
            <a:noAutofit/>
          </a:bodyPr>
          <a:lstStyle/>
          <a:p>
            <a:pPr lvl="0" rtl="0">
              <a:spcBef>
                <a:spcPts val="0"/>
              </a:spcBef>
              <a:buNone/>
            </a:pPr>
            <a:r>
              <a:rPr lang="en"/>
              <a:t>Online reviews (&amp; sometimes product feedback/ratings)</a:t>
            </a:r>
          </a:p>
        </p:txBody>
      </p:sp>
      <p:sp>
        <p:nvSpPr>
          <p:cNvPr id="96" name="Shape 96"/>
          <p:cNvSpPr txBox="1">
            <a:spLocks noGrp="1"/>
          </p:cNvSpPr>
          <p:nvPr>
            <p:ph type="body" idx="1"/>
          </p:nvPr>
        </p:nvSpPr>
        <p:spPr>
          <a:xfrm>
            <a:off x="2588545" y="206770"/>
            <a:ext cx="3206999" cy="658799"/>
          </a:xfrm>
          <a:prstGeom prst="rect">
            <a:avLst/>
          </a:prstGeom>
        </p:spPr>
        <p:txBody>
          <a:bodyPr lIns="91425" tIns="91425" rIns="91425" bIns="91425" anchor="t" anchorCtr="0">
            <a:noAutofit/>
          </a:bodyPr>
          <a:lstStyle/>
          <a:p>
            <a:pPr lvl="0" rtl="0">
              <a:spcBef>
                <a:spcPts val="0"/>
              </a:spcBef>
              <a:buNone/>
            </a:pPr>
            <a:r>
              <a:rPr lang="en"/>
              <a:t>Some YouTube videos</a:t>
            </a:r>
          </a:p>
        </p:txBody>
      </p:sp>
      <p:sp>
        <p:nvSpPr>
          <p:cNvPr id="97" name="Shape 97"/>
          <p:cNvSpPr txBox="1">
            <a:spLocks noGrp="1"/>
          </p:cNvSpPr>
          <p:nvPr>
            <p:ph type="body" idx="1"/>
          </p:nvPr>
        </p:nvSpPr>
        <p:spPr>
          <a:xfrm rot="-709905">
            <a:off x="47666" y="2008548"/>
            <a:ext cx="1866965" cy="658682"/>
          </a:xfrm>
          <a:prstGeom prst="rect">
            <a:avLst/>
          </a:prstGeom>
        </p:spPr>
        <p:txBody>
          <a:bodyPr lIns="91425" tIns="91425" rIns="91425" bIns="91425" anchor="t" anchorCtr="0">
            <a:noAutofit/>
          </a:bodyPr>
          <a:lstStyle/>
          <a:p>
            <a:pPr lvl="0" rtl="0">
              <a:spcBef>
                <a:spcPts val="0"/>
              </a:spcBef>
              <a:buNone/>
            </a:pPr>
            <a:r>
              <a:rPr lang="en" sz="1400" b="1">
                <a:solidFill>
                  <a:schemeClr val="dk2"/>
                </a:solidFill>
              </a:rPr>
              <a:t>Anything that is presenting a clear </a:t>
            </a:r>
            <a:r>
              <a:rPr lang="en" sz="1400" b="1" u="sng">
                <a:solidFill>
                  <a:schemeClr val="dk2"/>
                </a:solidFill>
              </a:rPr>
              <a:t>stance</a:t>
            </a:r>
            <a:r>
              <a:rPr lang="en" sz="1400" b="1">
                <a:solidFill>
                  <a:schemeClr val="dk2"/>
                </a:solidFill>
              </a:rPr>
              <a:t> on an issue</a:t>
            </a:r>
          </a:p>
        </p:txBody>
      </p:sp>
      <p:sp>
        <p:nvSpPr>
          <p:cNvPr id="98" name="Shape 98"/>
          <p:cNvSpPr txBox="1">
            <a:spLocks noGrp="1"/>
          </p:cNvSpPr>
          <p:nvPr>
            <p:ph type="body" idx="1"/>
          </p:nvPr>
        </p:nvSpPr>
        <p:spPr>
          <a:xfrm>
            <a:off x="7203850" y="2007575"/>
            <a:ext cx="1798800" cy="901800"/>
          </a:xfrm>
          <a:prstGeom prst="rect">
            <a:avLst/>
          </a:prstGeom>
        </p:spPr>
        <p:txBody>
          <a:bodyPr lIns="91425" tIns="91425" rIns="91425" bIns="91425" anchor="t" anchorCtr="0">
            <a:noAutofit/>
          </a:bodyPr>
          <a:lstStyle/>
          <a:p>
            <a:pPr lvl="0" rtl="0">
              <a:spcBef>
                <a:spcPts val="0"/>
              </a:spcBef>
              <a:buNone/>
            </a:pPr>
            <a:r>
              <a:rPr lang="en"/>
              <a:t>Certain documentaries &amp; news shows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1000"/>
                                        <p:tgtEl>
                                          <p:spTgt spid="9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1000"/>
                                        <p:tgtEl>
                                          <p:spTgt spid="9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10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NEW Terminology</a:t>
            </a:r>
          </a:p>
        </p:txBody>
      </p:sp>
      <p:sp>
        <p:nvSpPr>
          <p:cNvPr id="104" name="Shape 104"/>
          <p:cNvSpPr txBox="1">
            <a:spLocks noGrp="1"/>
          </p:cNvSpPr>
          <p:nvPr>
            <p:ph type="body" idx="1"/>
          </p:nvPr>
        </p:nvSpPr>
        <p:spPr>
          <a:xfrm>
            <a:off x="1" y="1152475"/>
            <a:ext cx="4093242" cy="3416400"/>
          </a:xfrm>
          <a:prstGeom prst="rect">
            <a:avLst/>
          </a:prstGeom>
        </p:spPr>
        <p:txBody>
          <a:bodyPr lIns="91425" tIns="91425" rIns="91425" bIns="91425" anchor="t" anchorCtr="0">
            <a:noAutofit/>
          </a:bodyPr>
          <a:lstStyle/>
          <a:p>
            <a:pPr marL="457200" lvl="0" indent="-228600" rtl="0">
              <a:spcBef>
                <a:spcPts val="0"/>
              </a:spcBef>
              <a:buChar char="❏"/>
            </a:pPr>
            <a:r>
              <a:rPr lang="en" sz="1600" b="1" dirty="0"/>
              <a:t>Rhetoric</a:t>
            </a:r>
            <a:r>
              <a:rPr lang="en" sz="1600" dirty="0"/>
              <a:t>: the art of using language effectively or persuasively</a:t>
            </a:r>
          </a:p>
          <a:p>
            <a:pPr marL="457200" lvl="0" indent="-228600" rtl="0">
              <a:spcBef>
                <a:spcPts val="0"/>
              </a:spcBef>
              <a:buChar char="❏"/>
            </a:pPr>
            <a:r>
              <a:rPr lang="en" sz="1600" b="1" dirty="0"/>
              <a:t>Rhetorical devices</a:t>
            </a:r>
            <a:r>
              <a:rPr lang="en" sz="1600" dirty="0"/>
              <a:t>: techniques used to effectively communicate or enhance an argument</a:t>
            </a:r>
          </a:p>
          <a:p>
            <a:pPr marL="457200" lvl="0" indent="-228600" rtl="0">
              <a:spcBef>
                <a:spcPts val="0"/>
              </a:spcBef>
              <a:buChar char="❏"/>
            </a:pPr>
            <a:r>
              <a:rPr lang="en" sz="1600" b="1" dirty="0"/>
              <a:t>Ethos</a:t>
            </a:r>
            <a:r>
              <a:rPr lang="en" sz="1600" dirty="0"/>
              <a:t>: an author’s credibility on the topic</a:t>
            </a:r>
          </a:p>
          <a:p>
            <a:pPr marL="457200" lvl="0" indent="-228600" rtl="0">
              <a:spcBef>
                <a:spcPts val="0"/>
              </a:spcBef>
              <a:buChar char="❏"/>
            </a:pPr>
            <a:r>
              <a:rPr lang="en" sz="1600" b="1" dirty="0"/>
              <a:t>Pathos</a:t>
            </a:r>
            <a:r>
              <a:rPr lang="en" sz="1600" dirty="0"/>
              <a:t>: appeals to emotion, often through storytelling</a:t>
            </a:r>
          </a:p>
          <a:p>
            <a:pPr marL="457200" lvl="0" indent="-228600" rtl="0">
              <a:spcBef>
                <a:spcPts val="0"/>
              </a:spcBef>
              <a:buChar char="❏"/>
            </a:pPr>
            <a:r>
              <a:rPr lang="en" sz="1600" b="1" dirty="0"/>
              <a:t>Logos</a:t>
            </a:r>
            <a:r>
              <a:rPr lang="en" sz="1600" dirty="0"/>
              <a:t>: appeals to logic or reason</a:t>
            </a:r>
          </a:p>
        </p:txBody>
      </p:sp>
      <p:sp>
        <p:nvSpPr>
          <p:cNvPr id="105" name="Shape 105" descr="View full lesson: http://ed.ted.com/lessons/how-to-use-rhetoric-to-get-what-you-want-camille-a-langston  How do you get what you want, using just your words? Aristotle set out to answer exactly that question over two thousand years ago with a treatise on rhetoric. Camille A. Langston describes the fundamentals of deliberative rhetoric and shares some tips for appealing to an audience’s ethos, logos, and pathos in your next speech.   Lesson by Camille A. Langston, animation by TOGETHER." title="How to use rhetoric to get what you want - Camille A. Langston">
            <a:hlinkClick r:id="rId3"/>
          </p:cNvPr>
          <p:cNvSpPr/>
          <p:nvPr/>
        </p:nvSpPr>
        <p:spPr>
          <a:xfrm>
            <a:off x="4093243" y="1017725"/>
            <a:ext cx="4572000" cy="3429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28600" y="249425"/>
            <a:ext cx="8520599" cy="572699"/>
          </a:xfrm>
          <a:prstGeom prst="rect">
            <a:avLst/>
          </a:prstGeom>
        </p:spPr>
        <p:txBody>
          <a:bodyPr lIns="91425" tIns="91425" rIns="91425" bIns="91425" anchor="t" anchorCtr="0">
            <a:noAutofit/>
          </a:bodyPr>
          <a:lstStyle/>
          <a:p>
            <a:pPr lvl="0">
              <a:spcBef>
                <a:spcPts val="0"/>
              </a:spcBef>
              <a:buNone/>
            </a:pPr>
            <a:r>
              <a:rPr lang="en">
                <a:latin typeface="Oswald"/>
                <a:ea typeface="Oswald"/>
                <a:cs typeface="Oswald"/>
                <a:sym typeface="Oswald"/>
              </a:rPr>
              <a:t>What does it mean to “critique”? </a:t>
            </a:r>
          </a:p>
        </p:txBody>
      </p:sp>
      <p:pic>
        <p:nvPicPr>
          <p:cNvPr id="123" name="Shape 123"/>
          <p:cNvPicPr preferRelativeResize="0"/>
          <p:nvPr/>
        </p:nvPicPr>
        <p:blipFill>
          <a:blip r:embed="rId3">
            <a:alphaModFix/>
          </a:blip>
          <a:stretch>
            <a:fillRect/>
          </a:stretch>
        </p:blipFill>
        <p:spPr>
          <a:xfrm>
            <a:off x="228601" y="2836100"/>
            <a:ext cx="2891249" cy="2165650"/>
          </a:xfrm>
          <a:prstGeom prst="rect">
            <a:avLst/>
          </a:prstGeom>
          <a:noFill/>
          <a:ln>
            <a:noFill/>
          </a:ln>
        </p:spPr>
      </p:pic>
      <p:pic>
        <p:nvPicPr>
          <p:cNvPr id="124" name="Shape 124"/>
          <p:cNvPicPr preferRelativeResize="0"/>
          <p:nvPr/>
        </p:nvPicPr>
        <p:blipFill>
          <a:blip r:embed="rId4">
            <a:alphaModFix/>
          </a:blip>
          <a:stretch>
            <a:fillRect/>
          </a:stretch>
        </p:blipFill>
        <p:spPr>
          <a:xfrm>
            <a:off x="6525700" y="401825"/>
            <a:ext cx="2483425" cy="3004950"/>
          </a:xfrm>
          <a:prstGeom prst="rect">
            <a:avLst/>
          </a:prstGeom>
          <a:noFill/>
          <a:ln>
            <a:noFill/>
          </a:ln>
        </p:spPr>
      </p:pic>
      <p:pic>
        <p:nvPicPr>
          <p:cNvPr id="125" name="Shape 125"/>
          <p:cNvPicPr preferRelativeResize="0"/>
          <p:nvPr/>
        </p:nvPicPr>
        <p:blipFill>
          <a:blip r:embed="rId5">
            <a:alphaModFix/>
          </a:blip>
          <a:stretch>
            <a:fillRect/>
          </a:stretch>
        </p:blipFill>
        <p:spPr>
          <a:xfrm>
            <a:off x="3266875" y="3231219"/>
            <a:ext cx="3149800" cy="1770525"/>
          </a:xfrm>
          <a:prstGeom prst="rect">
            <a:avLst/>
          </a:prstGeom>
          <a:noFill/>
          <a:ln>
            <a:noFill/>
          </a:ln>
        </p:spPr>
      </p:pic>
      <p:sp>
        <p:nvSpPr>
          <p:cNvPr id="126" name="Shape 126"/>
          <p:cNvSpPr txBox="1"/>
          <p:nvPr/>
        </p:nvSpPr>
        <p:spPr>
          <a:xfrm>
            <a:off x="228600" y="943825"/>
            <a:ext cx="5556900" cy="17706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What do we know about critics?</a:t>
            </a:r>
          </a:p>
          <a:p>
            <a:pPr marL="457200" lvl="0" indent="-228600" rtl="0">
              <a:spcBef>
                <a:spcPts val="0"/>
              </a:spcBef>
              <a:buChar char="●"/>
            </a:pPr>
            <a:r>
              <a:rPr lang="en"/>
              <a:t>Critique is not just for tv, movies, and books!</a:t>
            </a:r>
          </a:p>
          <a:p>
            <a:pPr marL="457200" lvl="0" indent="-228600" rtl="0">
              <a:spcBef>
                <a:spcPts val="0"/>
              </a:spcBef>
              <a:buChar char="●"/>
            </a:pPr>
            <a:r>
              <a:rPr lang="en"/>
              <a:t>Can be...</a:t>
            </a:r>
          </a:p>
          <a:p>
            <a:pPr marL="914400" lvl="1" indent="-228600" rtl="0">
              <a:spcBef>
                <a:spcPts val="0"/>
              </a:spcBef>
              <a:buChar char="○"/>
            </a:pPr>
            <a:r>
              <a:rPr lang="en"/>
              <a:t>Sarcastic, snarky, and witty</a:t>
            </a:r>
          </a:p>
          <a:p>
            <a:pPr marL="914400" lvl="1" indent="-228600" rtl="0">
              <a:spcBef>
                <a:spcPts val="0"/>
              </a:spcBef>
              <a:buChar char="○"/>
            </a:pPr>
            <a:r>
              <a:rPr lang="en"/>
              <a:t>Cruel, harsh, and mean</a:t>
            </a:r>
          </a:p>
          <a:p>
            <a:pPr marL="914400" lvl="1" indent="-228600" rtl="0">
              <a:spcBef>
                <a:spcPts val="0"/>
              </a:spcBef>
              <a:buChar char="○"/>
            </a:pPr>
            <a:r>
              <a:rPr lang="en"/>
              <a:t>Poorly-done, factually incorrect, and </a:t>
            </a:r>
          </a:p>
          <a:p>
            <a:pPr marL="914400" lvl="1" indent="-228600" rtl="0">
              <a:spcBef>
                <a:spcPts val="0"/>
              </a:spcBef>
              <a:buChar char="○"/>
            </a:pPr>
            <a:r>
              <a:rPr lang="en"/>
              <a:t>Either </a:t>
            </a:r>
            <a:r>
              <a:rPr lang="en" b="1"/>
              <a:t>subjective</a:t>
            </a:r>
            <a:r>
              <a:rPr lang="en"/>
              <a:t>/opinionated or </a:t>
            </a:r>
            <a:r>
              <a:rPr lang="en" b="1"/>
              <a:t>objective</a:t>
            </a:r>
            <a:r>
              <a:rPr lang="en"/>
              <a:t>/unbiased </a:t>
            </a:r>
          </a:p>
        </p:txBody>
      </p:sp>
      <p:pic>
        <p:nvPicPr>
          <p:cNvPr id="127" name="Shape 127"/>
          <p:cNvPicPr preferRelativeResize="0"/>
          <p:nvPr/>
        </p:nvPicPr>
        <p:blipFill>
          <a:blip r:embed="rId6">
            <a:alphaModFix/>
          </a:blip>
          <a:stretch>
            <a:fillRect/>
          </a:stretch>
        </p:blipFill>
        <p:spPr>
          <a:xfrm>
            <a:off x="6544700" y="3602750"/>
            <a:ext cx="2483425" cy="1398999"/>
          </a:xfrm>
          <a:prstGeom prst="rect">
            <a:avLst/>
          </a:prstGeom>
          <a:noFill/>
          <a:ln>
            <a:noFill/>
          </a:ln>
        </p:spPr>
      </p:pic>
      <p:pic>
        <p:nvPicPr>
          <p:cNvPr id="128" name="Shape 128"/>
          <p:cNvPicPr preferRelativeResize="0"/>
          <p:nvPr/>
        </p:nvPicPr>
        <p:blipFill>
          <a:blip r:embed="rId7">
            <a:alphaModFix/>
          </a:blip>
          <a:stretch>
            <a:fillRect/>
          </a:stretch>
        </p:blipFill>
        <p:spPr>
          <a:xfrm>
            <a:off x="2151925" y="3926100"/>
            <a:ext cx="1842400" cy="1217399"/>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1123</Words>
  <Application>Microsoft Office PowerPoint</Application>
  <PresentationFormat>On-screen Show (16:9)</PresentationFormat>
  <Paragraphs>134</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Proxima Nova</vt:lpstr>
      <vt:lpstr>Oswald</vt:lpstr>
      <vt:lpstr>Arial</vt:lpstr>
      <vt:lpstr>Wingdings</vt:lpstr>
      <vt:lpstr>spearmint</vt:lpstr>
      <vt:lpstr>Intro to Rhetoric &amp; Argument Critique</vt:lpstr>
      <vt:lpstr>Pre-Assessment Answer in the front of your guided notes packet</vt:lpstr>
      <vt:lpstr>Disclaimer* *The opinions expressed in this unit’s videos, articles, or text readings are not necessarily my opinions or those of the school. :-)</vt:lpstr>
      <vt:lpstr>Why are we doing this unit? (Read unit overview)</vt:lpstr>
      <vt:lpstr>CCSS OBJECTIVE:  “Delineate and evaluate the argument and specific claims in a text, assessing whether the reasoning is sound and the evidence is relevant and sufficient; recognize when irrelevant evidence is introduced.”</vt:lpstr>
      <vt:lpstr>REVIEW: We may already know these words...</vt:lpstr>
      <vt:lpstr>What counts as argument?</vt:lpstr>
      <vt:lpstr>NEW Terminology</vt:lpstr>
      <vt:lpstr>What does it mean to “critique”? </vt:lpstr>
      <vt:lpstr>Make sure you are careful with these words &amp; their (more extreme) synonyms... </vt:lpstr>
      <vt:lpstr>Why do we care?</vt:lpstr>
      <vt:lpstr>How it works</vt:lpstr>
      <vt:lpstr>One last piece of wisdom</vt:lpstr>
      <vt:lpstr>Review/Reflect</vt:lpstr>
      <vt:lpstr>Now, turn to your FLIPBOOKS   1. Review the Basics 2. Flaps 2-6: “Good” qualities of a speech/argument 3. Flaps 7&amp;8: Negative qualities of a speech/argument 4. Review flap  Next: Vocab POSTER Assignment &amp; Quizlet Practice!</vt:lpstr>
      <vt:lpstr>Q&amp;A</vt:lpstr>
      <vt:lpstr>Practice #1:  Whole-Class Example  Read the following argument and try to notice all its flaws. We will be filling out our graphic organizer afterward.   Text: Sample Essay, “Why Schools Shouldn’t Take Away Summer Vacation”</vt:lpstr>
      <vt:lpstr>Practice #2:  Critiquing opposing arguments  Discuss: How do we decide which one is “better”? We will be adding to our graphic organizer again after reading these.   Text: New York Times “Room for Debate” Teens and Screen Time is a Problem, but More Study is Needed Don’t Limit Your Teen’s Screen Time </vt:lpstr>
      <vt:lpstr>Practice #3:  Individual Practice/Choice Assignment   Text: CHOICE :)  Let’s look at the directions, rubric, and sample critique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Rhetoric &amp; Argument Critique</dc:title>
  <dc:creator>Megan Bottesi</dc:creator>
  <cp:lastModifiedBy>Megan Bottesi</cp:lastModifiedBy>
  <cp:revision>8</cp:revision>
  <dcterms:modified xsi:type="dcterms:W3CDTF">2018-01-04T02:31:47Z</dcterms:modified>
</cp:coreProperties>
</file>