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8"/>
  </p:notesMasterIdLst>
  <p:handoutMasterIdLst>
    <p:handoutMasterId r:id="rId39"/>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4" d="100"/>
          <a:sy n="74" d="100"/>
        </p:scale>
        <p:origin x="2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AB80D19-4A87-4190-ABDA-E412B595A457}" type="datetimeFigureOut">
              <a:rPr lang="en-US" smtClean="0"/>
              <a:t>5/16/2017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D703431-73FC-47D9-9E44-40CE0DF051A3}" type="slidenum">
              <a:rPr lang="en-US" smtClean="0"/>
              <a:t>‹#›</a:t>
            </a:fld>
            <a:endParaRPr lang="en-US"/>
          </a:p>
        </p:txBody>
      </p:sp>
    </p:spTree>
    <p:extLst>
      <p:ext uri="{BB962C8B-B14F-4D97-AF65-F5344CB8AC3E}">
        <p14:creationId xmlns:p14="http://schemas.microsoft.com/office/powerpoint/2010/main" val="3163265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FF898FF-5212-477C-A24D-B75814A57C99}" type="datetimeFigureOut">
              <a:rPr lang="en-US" smtClean="0"/>
              <a:t>5/16/2017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296A0AB-5DC3-46F6-86E6-66E0AF407030}" type="slidenum">
              <a:rPr lang="en-US" smtClean="0"/>
              <a:t>‹#›</a:t>
            </a:fld>
            <a:endParaRPr lang="en-US"/>
          </a:p>
        </p:txBody>
      </p:sp>
    </p:spTree>
    <p:extLst>
      <p:ext uri="{BB962C8B-B14F-4D97-AF65-F5344CB8AC3E}">
        <p14:creationId xmlns:p14="http://schemas.microsoft.com/office/powerpoint/2010/main" val="1626364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EF7AEF3A-DA3A-4B81-B872-23B114DD5176}" type="slidenum">
              <a:rPr lang="en-GB" altLang="en-US">
                <a:latin typeface="Arial" panose="020B0604020202020204" pitchFamily="34" charset="0"/>
              </a:rPr>
              <a:pPr/>
              <a:t>1</a:t>
            </a:fld>
            <a:endParaRPr lang="en-GB" altLang="en-US">
              <a:latin typeface="Arial" panose="020B0604020202020204" pitchFamily="34" charset="0"/>
            </a:endParaRPr>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261218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FD4FDCB8-BB12-4217-BA32-6B99E8282C05}" type="slidenum">
              <a:rPr lang="en-GB" altLang="en-US">
                <a:latin typeface="Arial" panose="020B0604020202020204" pitchFamily="34" charset="0"/>
              </a:rPr>
              <a:pPr/>
              <a:t>10</a:t>
            </a:fld>
            <a:endParaRPr lang="en-GB" altLang="en-US">
              <a:latin typeface="Arial" panose="020B0604020202020204" pitchFamily="34" charset="0"/>
            </a:endParaRPr>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3700670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0A0707B9-B443-4E35-9FF3-118AF9089B77}" type="slidenum">
              <a:rPr lang="en-GB" altLang="en-US">
                <a:latin typeface="Arial" panose="020B0604020202020204" pitchFamily="34" charset="0"/>
              </a:rPr>
              <a:pPr/>
              <a:t>11</a:t>
            </a:fld>
            <a:endParaRPr lang="en-GB" altLang="en-US">
              <a:latin typeface="Arial" panose="020B0604020202020204" pitchFamily="34" charset="0"/>
            </a:endParaRPr>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1127093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6EC35277-FF84-4F95-828A-6B4BD314999E}" type="slidenum">
              <a:rPr lang="en-GB" altLang="en-US">
                <a:latin typeface="Arial" panose="020B0604020202020204" pitchFamily="34" charset="0"/>
              </a:rPr>
              <a:pPr/>
              <a:t>17</a:t>
            </a:fld>
            <a:endParaRPr lang="en-GB" altLang="en-US">
              <a:latin typeface="Arial" panose="020B0604020202020204" pitchFamily="34" charset="0"/>
            </a:endParaRPr>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184414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A8B872F9-7EBB-47E9-84B9-52890F82D2C9}" type="slidenum">
              <a:rPr lang="en-GB" altLang="en-US">
                <a:latin typeface="Arial" panose="020B0604020202020204" pitchFamily="34" charset="0"/>
              </a:rPr>
              <a:pPr/>
              <a:t>18</a:t>
            </a:fld>
            <a:endParaRPr lang="en-GB" altLang="en-US">
              <a:latin typeface="Arial" panose="020B0604020202020204" pitchFamily="34" charset="0"/>
            </a:endParaRPr>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1326999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354DEAEE-0A8E-4B08-84C3-33BCF35145BE}" type="slidenum">
              <a:rPr lang="en-GB" altLang="en-US">
                <a:latin typeface="Arial" panose="020B0604020202020204" pitchFamily="34" charset="0"/>
              </a:rPr>
              <a:pPr/>
              <a:t>19</a:t>
            </a:fld>
            <a:endParaRPr lang="en-GB" altLang="en-US">
              <a:latin typeface="Arial" panose="020B0604020202020204" pitchFamily="34" charset="0"/>
            </a:endParaRPr>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2193623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24BE83B9-272B-4318-860E-B2C1A76B5DC0}" type="slidenum">
              <a:rPr lang="en-GB" altLang="en-US">
                <a:latin typeface="Arial" panose="020B0604020202020204" pitchFamily="34" charset="0"/>
              </a:rPr>
              <a:pPr/>
              <a:t>20</a:t>
            </a:fld>
            <a:endParaRPr lang="en-GB" altLang="en-US">
              <a:latin typeface="Arial" panose="020B0604020202020204" pitchFamily="34" charset="0"/>
            </a:endParaRPr>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3887235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44E7AD4E-D377-412E-BCA7-C0EA50CD6795}" type="slidenum">
              <a:rPr lang="en-GB" altLang="en-US">
                <a:latin typeface="Arial" panose="020B0604020202020204" pitchFamily="34" charset="0"/>
              </a:rPr>
              <a:pPr/>
              <a:t>21</a:t>
            </a:fld>
            <a:endParaRPr lang="en-GB" altLang="en-US">
              <a:latin typeface="Arial" panose="020B0604020202020204" pitchFamily="34" charset="0"/>
            </a:endParaRPr>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3364458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EE41077A-501B-4A78-8E58-04435ABC1FCD}" type="slidenum">
              <a:rPr lang="en-GB" altLang="en-US">
                <a:latin typeface="Arial" panose="020B0604020202020204" pitchFamily="34" charset="0"/>
              </a:rPr>
              <a:pPr/>
              <a:t>22</a:t>
            </a:fld>
            <a:endParaRPr lang="en-GB" altLang="en-US">
              <a:latin typeface="Arial" panose="020B0604020202020204" pitchFamily="34" charset="0"/>
            </a:endParaRPr>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3519868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5F1AB7B9-3CA1-4AEA-AF9B-6E26F5C8E27C}" type="slidenum">
              <a:rPr lang="en-GB" altLang="en-US">
                <a:latin typeface="Arial" panose="020B0604020202020204" pitchFamily="34" charset="0"/>
              </a:rPr>
              <a:pPr/>
              <a:t>23</a:t>
            </a:fld>
            <a:endParaRPr lang="en-GB" altLang="en-US">
              <a:latin typeface="Arial" panose="020B0604020202020204" pitchFamily="34" charset="0"/>
            </a:endParaRPr>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3236770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A8C6B8C1-9940-48FA-A261-E5C4E40836FF}" type="slidenum">
              <a:rPr lang="en-GB" altLang="en-US">
                <a:latin typeface="Arial" panose="020B0604020202020204" pitchFamily="34" charset="0"/>
              </a:rPr>
              <a:pPr/>
              <a:t>24</a:t>
            </a:fld>
            <a:endParaRPr lang="en-GB" altLang="en-US">
              <a:latin typeface="Arial" panose="020B0604020202020204" pitchFamily="34" charset="0"/>
            </a:endParaRPr>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2886026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CB1D6759-F36C-42D7-87DD-7441BB0D21BB}" type="slidenum">
              <a:rPr lang="en-GB" altLang="en-US">
                <a:latin typeface="Arial" panose="020B0604020202020204" pitchFamily="34" charset="0"/>
              </a:rPr>
              <a:pPr/>
              <a:t>2</a:t>
            </a:fld>
            <a:endParaRPr lang="en-GB" altLang="en-US">
              <a:latin typeface="Arial" panose="020B0604020202020204" pitchFamily="34" charset="0"/>
            </a:endParaRPr>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2018612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2B4C911A-5836-4FAC-9412-8CDAEE21EC71}" type="slidenum">
              <a:rPr lang="en-GB" altLang="en-US">
                <a:latin typeface="Arial" panose="020B0604020202020204" pitchFamily="34" charset="0"/>
              </a:rPr>
              <a:pPr/>
              <a:t>25</a:t>
            </a:fld>
            <a:endParaRPr lang="en-GB" altLang="en-US">
              <a:latin typeface="Arial" panose="020B0604020202020204" pitchFamily="34" charset="0"/>
            </a:endParaRPr>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1778430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BE7B17C2-BA5E-4907-94C4-35D1BD173C79}" type="slidenum">
              <a:rPr lang="en-GB" altLang="en-US">
                <a:latin typeface="Arial" panose="020B0604020202020204" pitchFamily="34" charset="0"/>
              </a:rPr>
              <a:pPr/>
              <a:t>26</a:t>
            </a:fld>
            <a:endParaRPr lang="en-GB" altLang="en-US">
              <a:latin typeface="Arial" panose="020B0604020202020204" pitchFamily="34" charset="0"/>
            </a:endParaRPr>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2063333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482E90EC-07E0-41B7-9EA5-C982617AD131}" type="slidenum">
              <a:rPr lang="en-GB" altLang="en-US">
                <a:latin typeface="Arial" panose="020B0604020202020204" pitchFamily="34" charset="0"/>
              </a:rPr>
              <a:pPr/>
              <a:t>27</a:t>
            </a:fld>
            <a:endParaRPr lang="en-GB" altLang="en-US">
              <a:latin typeface="Arial" panose="020B0604020202020204" pitchFamily="34" charset="0"/>
            </a:endParaRPr>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740438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7CAF4C22-3196-4634-A467-F18CD40BB642}" type="slidenum">
              <a:rPr lang="en-GB" altLang="en-US">
                <a:latin typeface="Arial" panose="020B0604020202020204" pitchFamily="34" charset="0"/>
              </a:rPr>
              <a:pPr/>
              <a:t>28</a:t>
            </a:fld>
            <a:endParaRPr lang="en-GB" altLang="en-US">
              <a:latin typeface="Arial" panose="020B0604020202020204" pitchFamily="34" charset="0"/>
            </a:endParaRPr>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2606821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79D04BF2-FC9F-4E2B-B27E-B3838617D568}" type="slidenum">
              <a:rPr lang="en-GB" altLang="en-US">
                <a:latin typeface="Arial" panose="020B0604020202020204" pitchFamily="34" charset="0"/>
              </a:rPr>
              <a:pPr/>
              <a:t>29</a:t>
            </a:fld>
            <a:endParaRPr lang="en-GB" altLang="en-US">
              <a:latin typeface="Arial" panose="020B0604020202020204" pitchFamily="34" charset="0"/>
            </a:endParaRPr>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39336539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BF15AF0C-3989-48D5-9ED8-991660525E73}" type="slidenum">
              <a:rPr lang="en-GB" altLang="en-US">
                <a:latin typeface="Arial" panose="020B0604020202020204" pitchFamily="34" charset="0"/>
              </a:rPr>
              <a:pPr/>
              <a:t>30</a:t>
            </a:fld>
            <a:endParaRPr lang="en-GB" altLang="en-US">
              <a:latin typeface="Arial" panose="020B0604020202020204" pitchFamily="34" charset="0"/>
            </a:endParaRPr>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2869577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E68E2F3D-F6AC-44B1-A379-C9312B30ADC4}" type="slidenum">
              <a:rPr lang="en-GB" altLang="en-US">
                <a:latin typeface="Arial" panose="020B0604020202020204" pitchFamily="34" charset="0"/>
              </a:rPr>
              <a:pPr/>
              <a:t>31</a:t>
            </a:fld>
            <a:endParaRPr lang="en-GB" altLang="en-US">
              <a:latin typeface="Arial" panose="020B0604020202020204" pitchFamily="34" charset="0"/>
            </a:endParaRPr>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42847416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9DD4BD8B-0CBE-4E6D-89FC-9A2F804EFD4D}" type="slidenum">
              <a:rPr lang="en-GB" altLang="en-US">
                <a:latin typeface="Arial" panose="020B0604020202020204" pitchFamily="34" charset="0"/>
              </a:rPr>
              <a:pPr/>
              <a:t>32</a:t>
            </a:fld>
            <a:endParaRPr lang="en-GB" altLang="en-US">
              <a:latin typeface="Arial" panose="020B0604020202020204" pitchFamily="34" charset="0"/>
            </a:endParaRPr>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22124529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E7B6B566-804A-44B4-AC78-A61E66450C95}" type="slidenum">
              <a:rPr lang="en-GB" altLang="en-US">
                <a:latin typeface="Arial" panose="020B0604020202020204" pitchFamily="34" charset="0"/>
              </a:rPr>
              <a:pPr/>
              <a:t>33</a:t>
            </a:fld>
            <a:endParaRPr lang="en-GB" altLang="en-US">
              <a:latin typeface="Arial" panose="020B0604020202020204" pitchFamily="34" charset="0"/>
            </a:endParaRPr>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20147413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014AC49D-1BDF-4F72-85CF-8B029F90E11C}" type="slidenum">
              <a:rPr lang="en-GB" altLang="en-US">
                <a:latin typeface="Arial" panose="020B0604020202020204" pitchFamily="34" charset="0"/>
              </a:rPr>
              <a:pPr/>
              <a:t>34</a:t>
            </a:fld>
            <a:endParaRPr lang="en-GB" altLang="en-US">
              <a:latin typeface="Arial" panose="020B0604020202020204" pitchFamily="34" charset="0"/>
            </a:endParaRPr>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3823530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FEDC6F5F-3D16-44F7-AC0E-CF30E7EB6CB2}" type="slidenum">
              <a:rPr lang="en-GB" altLang="en-US">
                <a:latin typeface="Arial" panose="020B0604020202020204" pitchFamily="34" charset="0"/>
              </a:rPr>
              <a:pPr/>
              <a:t>3</a:t>
            </a:fld>
            <a:endParaRPr lang="en-GB" altLang="en-US">
              <a:latin typeface="Arial" panose="020B0604020202020204" pitchFamily="34" charset="0"/>
            </a:endParaRPr>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10769288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338344A8-CC7F-4756-95B6-C96177D3FCD8}" type="slidenum">
              <a:rPr lang="en-GB" altLang="en-US">
                <a:latin typeface="Arial" panose="020B0604020202020204" pitchFamily="34" charset="0"/>
              </a:rPr>
              <a:pPr/>
              <a:t>35</a:t>
            </a:fld>
            <a:endParaRPr lang="en-GB" altLang="en-US">
              <a:latin typeface="Arial" panose="020B0604020202020204" pitchFamily="34" charset="0"/>
            </a:endParaRPr>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4111315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3D1DECB0-36BA-4878-99C9-28C8D894AB6D}" type="slidenum">
              <a:rPr lang="en-GB" altLang="en-US">
                <a:latin typeface="Arial" panose="020B0604020202020204" pitchFamily="34" charset="0"/>
              </a:rPr>
              <a:pPr/>
              <a:t>36</a:t>
            </a:fld>
            <a:endParaRPr lang="en-GB" altLang="en-US">
              <a:latin typeface="Arial" panose="020B0604020202020204" pitchFamily="34" charset="0"/>
            </a:endParaRPr>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4200841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572B32F6-C263-4EC2-A12D-3E31F393ECE3}" type="slidenum">
              <a:rPr lang="en-GB" altLang="en-US">
                <a:latin typeface="Arial" panose="020B0604020202020204" pitchFamily="34" charset="0"/>
              </a:rPr>
              <a:pPr/>
              <a:t>4</a:t>
            </a:fld>
            <a:endParaRPr lang="en-GB" altLang="en-US">
              <a:latin typeface="Arial" panose="020B0604020202020204" pitchFamily="34" charset="0"/>
            </a:endParaRPr>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3365383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4C527E4E-F620-429A-BE1B-DE69B16D7C22}" type="slidenum">
              <a:rPr lang="en-GB" altLang="en-US">
                <a:latin typeface="Arial" panose="020B0604020202020204" pitchFamily="34" charset="0"/>
              </a:rPr>
              <a:pPr/>
              <a:t>5</a:t>
            </a:fld>
            <a:endParaRPr lang="en-GB" altLang="en-US">
              <a:latin typeface="Arial" panose="020B0604020202020204" pitchFamily="34" charset="0"/>
            </a:endParaRPr>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1586896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2911A7BA-6012-4DB4-9B3C-2DB8089263F5}" type="slidenum">
              <a:rPr lang="en-GB" altLang="en-US">
                <a:latin typeface="Arial" panose="020B0604020202020204" pitchFamily="34" charset="0"/>
              </a:rPr>
              <a:pPr/>
              <a:t>6</a:t>
            </a:fld>
            <a:endParaRPr lang="en-GB" altLang="en-US">
              <a:latin typeface="Arial" panose="020B0604020202020204" pitchFamily="34" charset="0"/>
            </a:endParaRPr>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2360791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8660FE3B-55B9-4E4C-A02D-2E1A614E11EC}" type="slidenum">
              <a:rPr lang="en-GB" altLang="en-US">
                <a:latin typeface="Arial" panose="020B0604020202020204" pitchFamily="34" charset="0"/>
              </a:rPr>
              <a:pPr/>
              <a:t>7</a:t>
            </a:fld>
            <a:endParaRPr lang="en-GB" altLang="en-US">
              <a:latin typeface="Arial" panose="020B0604020202020204" pitchFamily="34" charset="0"/>
            </a:endParaRPr>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3698717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E7240B34-81F1-411C-86CE-4789359E6EA4}" type="slidenum">
              <a:rPr lang="en-GB" altLang="en-US">
                <a:latin typeface="Arial" panose="020B0604020202020204" pitchFamily="34" charset="0"/>
              </a:rPr>
              <a:pPr/>
              <a:t>8</a:t>
            </a:fld>
            <a:endParaRPr lang="en-GB" altLang="en-US">
              <a:latin typeface="Arial" panose="020B0604020202020204" pitchFamily="34" charset="0"/>
            </a:endParaRPr>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871029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1AB6BEAD-25F3-4983-B4F2-A9CE12D9B190}" type="slidenum">
              <a:rPr lang="en-GB" altLang="en-US">
                <a:latin typeface="Arial" panose="020B0604020202020204" pitchFamily="34" charset="0"/>
              </a:rPr>
              <a:pPr/>
              <a:t>9</a:t>
            </a:fld>
            <a:endParaRPr lang="en-GB" altLang="en-US">
              <a:latin typeface="Arial" panose="020B0604020202020204" pitchFamily="34" charset="0"/>
            </a:endParaRPr>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341830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07F3C0-CF1A-4524-8D82-C74375DB1207}"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72D96-C85C-4EA6-8A8E-71A5A8801C89}" type="slidenum">
              <a:rPr lang="en-US" smtClean="0"/>
              <a:t>‹#›</a:t>
            </a:fld>
            <a:endParaRPr lang="en-US"/>
          </a:p>
        </p:txBody>
      </p:sp>
    </p:spTree>
    <p:extLst>
      <p:ext uri="{BB962C8B-B14F-4D97-AF65-F5344CB8AC3E}">
        <p14:creationId xmlns:p14="http://schemas.microsoft.com/office/powerpoint/2010/main" val="708994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007F3C0-CF1A-4524-8D82-C74375DB1207}"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72D96-C85C-4EA6-8A8E-71A5A8801C89}" type="slidenum">
              <a:rPr lang="en-US" smtClean="0"/>
              <a:t>‹#›</a:t>
            </a:fld>
            <a:endParaRPr lang="en-US"/>
          </a:p>
        </p:txBody>
      </p:sp>
    </p:spTree>
    <p:extLst>
      <p:ext uri="{BB962C8B-B14F-4D97-AF65-F5344CB8AC3E}">
        <p14:creationId xmlns:p14="http://schemas.microsoft.com/office/powerpoint/2010/main" val="1749693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007F3C0-CF1A-4524-8D82-C74375DB1207}"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72D96-C85C-4EA6-8A8E-71A5A8801C8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2145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007F3C0-CF1A-4524-8D82-C74375DB1207}"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72D96-C85C-4EA6-8A8E-71A5A8801C89}" type="slidenum">
              <a:rPr lang="en-US" smtClean="0"/>
              <a:t>‹#›</a:t>
            </a:fld>
            <a:endParaRPr lang="en-US"/>
          </a:p>
        </p:txBody>
      </p:sp>
    </p:spTree>
    <p:extLst>
      <p:ext uri="{BB962C8B-B14F-4D97-AF65-F5344CB8AC3E}">
        <p14:creationId xmlns:p14="http://schemas.microsoft.com/office/powerpoint/2010/main" val="2910544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007F3C0-CF1A-4524-8D82-C74375DB1207}"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72D96-C85C-4EA6-8A8E-71A5A8801C8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13182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007F3C0-CF1A-4524-8D82-C74375DB1207}"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72D96-C85C-4EA6-8A8E-71A5A8801C89}" type="slidenum">
              <a:rPr lang="en-US" smtClean="0"/>
              <a:t>‹#›</a:t>
            </a:fld>
            <a:endParaRPr lang="en-US"/>
          </a:p>
        </p:txBody>
      </p:sp>
    </p:spTree>
    <p:extLst>
      <p:ext uri="{BB962C8B-B14F-4D97-AF65-F5344CB8AC3E}">
        <p14:creationId xmlns:p14="http://schemas.microsoft.com/office/powerpoint/2010/main" val="3306869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07F3C0-CF1A-4524-8D82-C74375DB1207}"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72D96-C85C-4EA6-8A8E-71A5A8801C89}" type="slidenum">
              <a:rPr lang="en-US" smtClean="0"/>
              <a:t>‹#›</a:t>
            </a:fld>
            <a:endParaRPr lang="en-US"/>
          </a:p>
        </p:txBody>
      </p:sp>
    </p:spTree>
    <p:extLst>
      <p:ext uri="{BB962C8B-B14F-4D97-AF65-F5344CB8AC3E}">
        <p14:creationId xmlns:p14="http://schemas.microsoft.com/office/powerpoint/2010/main" val="994979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07F3C0-CF1A-4524-8D82-C74375DB1207}"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72D96-C85C-4EA6-8A8E-71A5A8801C89}" type="slidenum">
              <a:rPr lang="en-US" smtClean="0"/>
              <a:t>‹#›</a:t>
            </a:fld>
            <a:endParaRPr lang="en-US"/>
          </a:p>
        </p:txBody>
      </p:sp>
    </p:spTree>
    <p:extLst>
      <p:ext uri="{BB962C8B-B14F-4D97-AF65-F5344CB8AC3E}">
        <p14:creationId xmlns:p14="http://schemas.microsoft.com/office/powerpoint/2010/main" val="1092316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1"/>
            <a:ext cx="53848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41763"/>
            <a:ext cx="53848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9"/>
          <p:cNvSpPr>
            <a:spLocks noGrp="1" noChangeArrowheads="1"/>
          </p:cNvSpPr>
          <p:nvPr>
            <p:ph type="dt" sz="half" idx="10"/>
          </p:nvPr>
        </p:nvSpPr>
        <p:spPr>
          <a:ln/>
        </p:spPr>
        <p:txBody>
          <a:bodyPr/>
          <a:lstStyle>
            <a:lvl1pPr>
              <a:defRPr/>
            </a:lvl1pPr>
          </a:lstStyle>
          <a:p>
            <a:pPr>
              <a:defRPr/>
            </a:pPr>
            <a:endParaRPr lang="en-US"/>
          </a:p>
        </p:txBody>
      </p:sp>
      <p:sp>
        <p:nvSpPr>
          <p:cNvPr id="7" name="Rectangle 20"/>
          <p:cNvSpPr>
            <a:spLocks noGrp="1" noChangeArrowheads="1"/>
          </p:cNvSpPr>
          <p:nvPr>
            <p:ph type="ftr" sz="quarter" idx="11"/>
          </p:nvPr>
        </p:nvSpPr>
        <p:spPr>
          <a:ln/>
        </p:spPr>
        <p:txBody>
          <a:bodyPr/>
          <a:lstStyle>
            <a:lvl1pPr>
              <a:defRPr/>
            </a:lvl1pPr>
          </a:lstStyle>
          <a:p>
            <a:pPr>
              <a:defRPr/>
            </a:pPr>
            <a:endParaRPr lang="en-US"/>
          </a:p>
        </p:txBody>
      </p:sp>
      <p:sp>
        <p:nvSpPr>
          <p:cNvPr id="8" name="Rectangle 21"/>
          <p:cNvSpPr>
            <a:spLocks noGrp="1" noChangeArrowheads="1"/>
          </p:cNvSpPr>
          <p:nvPr>
            <p:ph type="sldNum" sz="quarter" idx="12"/>
          </p:nvPr>
        </p:nvSpPr>
        <p:spPr>
          <a:ln/>
        </p:spPr>
        <p:txBody>
          <a:bodyPr/>
          <a:lstStyle>
            <a:lvl1pPr>
              <a:defRPr/>
            </a:lvl1pPr>
          </a:lstStyle>
          <a:p>
            <a:fld id="{59E2E6F9-606B-43BE-9B16-9682F81B5090}" type="slidenum">
              <a:rPr lang="en-US" altLang="en-US"/>
              <a:pPr/>
              <a:t>‹#›</a:t>
            </a:fld>
            <a:endParaRPr lang="en-US" altLang="en-US"/>
          </a:p>
        </p:txBody>
      </p:sp>
    </p:spTree>
    <p:extLst>
      <p:ext uri="{BB962C8B-B14F-4D97-AF65-F5344CB8AC3E}">
        <p14:creationId xmlns:p14="http://schemas.microsoft.com/office/powerpoint/2010/main" val="3310523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fld id="{5493D92F-0E54-4715-8365-48342658B104}" type="slidenum">
              <a:rPr lang="en-US" altLang="en-US"/>
              <a:pPr/>
              <a:t>‹#›</a:t>
            </a:fld>
            <a:endParaRPr lang="en-US" altLang="en-US"/>
          </a:p>
        </p:txBody>
      </p:sp>
    </p:spTree>
    <p:extLst>
      <p:ext uri="{BB962C8B-B14F-4D97-AF65-F5344CB8AC3E}">
        <p14:creationId xmlns:p14="http://schemas.microsoft.com/office/powerpoint/2010/main" val="1250808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1"/>
            <a:ext cx="53848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41763"/>
            <a:ext cx="53848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9"/>
          <p:cNvSpPr>
            <a:spLocks noGrp="1" noChangeArrowheads="1"/>
          </p:cNvSpPr>
          <p:nvPr>
            <p:ph type="dt" sz="half" idx="10"/>
          </p:nvPr>
        </p:nvSpPr>
        <p:spPr>
          <a:ln/>
        </p:spPr>
        <p:txBody>
          <a:bodyPr/>
          <a:lstStyle>
            <a:lvl1pPr>
              <a:defRPr/>
            </a:lvl1pPr>
          </a:lstStyle>
          <a:p>
            <a:pPr>
              <a:defRPr/>
            </a:pPr>
            <a:endParaRPr lang="en-US"/>
          </a:p>
        </p:txBody>
      </p:sp>
      <p:sp>
        <p:nvSpPr>
          <p:cNvPr id="7" name="Rectangle 20"/>
          <p:cNvSpPr>
            <a:spLocks noGrp="1" noChangeArrowheads="1"/>
          </p:cNvSpPr>
          <p:nvPr>
            <p:ph type="ftr" sz="quarter" idx="11"/>
          </p:nvPr>
        </p:nvSpPr>
        <p:spPr>
          <a:ln/>
        </p:spPr>
        <p:txBody>
          <a:bodyPr/>
          <a:lstStyle>
            <a:lvl1pPr>
              <a:defRPr/>
            </a:lvl1pPr>
          </a:lstStyle>
          <a:p>
            <a:pPr>
              <a:defRPr/>
            </a:pPr>
            <a:endParaRPr lang="en-US"/>
          </a:p>
        </p:txBody>
      </p:sp>
      <p:sp>
        <p:nvSpPr>
          <p:cNvPr id="8" name="Rectangle 21"/>
          <p:cNvSpPr>
            <a:spLocks noGrp="1" noChangeArrowheads="1"/>
          </p:cNvSpPr>
          <p:nvPr>
            <p:ph type="sldNum" sz="quarter" idx="12"/>
          </p:nvPr>
        </p:nvSpPr>
        <p:spPr>
          <a:ln/>
        </p:spPr>
        <p:txBody>
          <a:bodyPr/>
          <a:lstStyle>
            <a:lvl1pPr>
              <a:defRPr/>
            </a:lvl1pPr>
          </a:lstStyle>
          <a:p>
            <a:fld id="{76F90E58-BD09-41BA-8CA1-D30A44BC2355}" type="slidenum">
              <a:rPr lang="en-US" altLang="en-US"/>
              <a:pPr/>
              <a:t>‹#›</a:t>
            </a:fld>
            <a:endParaRPr lang="en-US" altLang="en-US"/>
          </a:p>
        </p:txBody>
      </p:sp>
    </p:spTree>
    <p:extLst>
      <p:ext uri="{BB962C8B-B14F-4D97-AF65-F5344CB8AC3E}">
        <p14:creationId xmlns:p14="http://schemas.microsoft.com/office/powerpoint/2010/main" val="2696780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07F3C0-CF1A-4524-8D82-C74375DB1207}"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72D96-C85C-4EA6-8A8E-71A5A8801C89}" type="slidenum">
              <a:rPr lang="en-US" smtClean="0"/>
              <a:t>‹#›</a:t>
            </a:fld>
            <a:endParaRPr lang="en-US"/>
          </a:p>
        </p:txBody>
      </p:sp>
    </p:spTree>
    <p:extLst>
      <p:ext uri="{BB962C8B-B14F-4D97-AF65-F5344CB8AC3E}">
        <p14:creationId xmlns:p14="http://schemas.microsoft.com/office/powerpoint/2010/main" val="810809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fld id="{430F2D3D-C411-45AC-A8A9-890F733E4BD9}" type="slidenum">
              <a:rPr lang="en-US" altLang="en-US"/>
              <a:pPr/>
              <a:t>‹#›</a:t>
            </a:fld>
            <a:endParaRPr lang="en-US" altLang="en-US"/>
          </a:p>
        </p:txBody>
      </p:sp>
    </p:spTree>
    <p:extLst>
      <p:ext uri="{BB962C8B-B14F-4D97-AF65-F5344CB8AC3E}">
        <p14:creationId xmlns:p14="http://schemas.microsoft.com/office/powerpoint/2010/main" val="302990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1"/>
            <a:ext cx="5384800" cy="4530725"/>
          </a:xfrm>
        </p:spPr>
        <p:txBody>
          <a:bodyPr/>
          <a:lstStyle/>
          <a:p>
            <a:pPr lvl="0"/>
            <a:endParaRPr lang="en-US" noProof="0" smtClean="0"/>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fld id="{1A385334-75F1-426E-AF4B-B0FFAE95D65C}" type="slidenum">
              <a:rPr lang="en-US" altLang="en-US"/>
              <a:pPr/>
              <a:t>‹#›</a:t>
            </a:fld>
            <a:endParaRPr lang="en-US" altLang="en-US"/>
          </a:p>
        </p:txBody>
      </p:sp>
    </p:spTree>
    <p:extLst>
      <p:ext uri="{BB962C8B-B14F-4D97-AF65-F5344CB8AC3E}">
        <p14:creationId xmlns:p14="http://schemas.microsoft.com/office/powerpoint/2010/main" val="1789647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007F3C0-CF1A-4524-8D82-C74375DB1207}"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72D96-C85C-4EA6-8A8E-71A5A8801C89}" type="slidenum">
              <a:rPr lang="en-US" smtClean="0"/>
              <a:t>‹#›</a:t>
            </a:fld>
            <a:endParaRPr lang="en-US"/>
          </a:p>
        </p:txBody>
      </p:sp>
    </p:spTree>
    <p:extLst>
      <p:ext uri="{BB962C8B-B14F-4D97-AF65-F5344CB8AC3E}">
        <p14:creationId xmlns:p14="http://schemas.microsoft.com/office/powerpoint/2010/main" val="487314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007F3C0-CF1A-4524-8D82-C74375DB1207}" type="datetimeFigureOut">
              <a:rPr lang="en-US" smtClean="0"/>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B72D96-C85C-4EA6-8A8E-71A5A8801C89}" type="slidenum">
              <a:rPr lang="en-US" smtClean="0"/>
              <a:t>‹#›</a:t>
            </a:fld>
            <a:endParaRPr lang="en-US"/>
          </a:p>
        </p:txBody>
      </p:sp>
    </p:spTree>
    <p:extLst>
      <p:ext uri="{BB962C8B-B14F-4D97-AF65-F5344CB8AC3E}">
        <p14:creationId xmlns:p14="http://schemas.microsoft.com/office/powerpoint/2010/main" val="2590359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007F3C0-CF1A-4524-8D82-C74375DB1207}" type="datetimeFigureOut">
              <a:rPr lang="en-US" smtClean="0"/>
              <a:t>5/16/2017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B72D96-C85C-4EA6-8A8E-71A5A8801C89}" type="slidenum">
              <a:rPr lang="en-US" smtClean="0"/>
              <a:t>‹#›</a:t>
            </a:fld>
            <a:endParaRPr lang="en-US"/>
          </a:p>
        </p:txBody>
      </p:sp>
    </p:spTree>
    <p:extLst>
      <p:ext uri="{BB962C8B-B14F-4D97-AF65-F5344CB8AC3E}">
        <p14:creationId xmlns:p14="http://schemas.microsoft.com/office/powerpoint/2010/main" val="2819762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007F3C0-CF1A-4524-8D82-C74375DB1207}" type="datetimeFigureOut">
              <a:rPr lang="en-US" smtClean="0"/>
              <a:t>5/16/2017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B72D96-C85C-4EA6-8A8E-71A5A8801C89}" type="slidenum">
              <a:rPr lang="en-US" smtClean="0"/>
              <a:t>‹#›</a:t>
            </a:fld>
            <a:endParaRPr lang="en-US"/>
          </a:p>
        </p:txBody>
      </p:sp>
    </p:spTree>
    <p:extLst>
      <p:ext uri="{BB962C8B-B14F-4D97-AF65-F5344CB8AC3E}">
        <p14:creationId xmlns:p14="http://schemas.microsoft.com/office/powerpoint/2010/main" val="22059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07F3C0-CF1A-4524-8D82-C74375DB1207}" type="datetimeFigureOut">
              <a:rPr lang="en-US" smtClean="0"/>
              <a:t>5/16/2017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B72D96-C85C-4EA6-8A8E-71A5A8801C89}" type="slidenum">
              <a:rPr lang="en-US" smtClean="0"/>
              <a:t>‹#›</a:t>
            </a:fld>
            <a:endParaRPr lang="en-US"/>
          </a:p>
        </p:txBody>
      </p:sp>
    </p:spTree>
    <p:extLst>
      <p:ext uri="{BB962C8B-B14F-4D97-AF65-F5344CB8AC3E}">
        <p14:creationId xmlns:p14="http://schemas.microsoft.com/office/powerpoint/2010/main" val="3158110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07F3C0-CF1A-4524-8D82-C74375DB1207}" type="datetimeFigureOut">
              <a:rPr lang="en-US" smtClean="0"/>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B72D96-C85C-4EA6-8A8E-71A5A8801C89}" type="slidenum">
              <a:rPr lang="en-US" smtClean="0"/>
              <a:t>‹#›</a:t>
            </a:fld>
            <a:endParaRPr lang="en-US"/>
          </a:p>
        </p:txBody>
      </p:sp>
    </p:spTree>
    <p:extLst>
      <p:ext uri="{BB962C8B-B14F-4D97-AF65-F5344CB8AC3E}">
        <p14:creationId xmlns:p14="http://schemas.microsoft.com/office/powerpoint/2010/main" val="966536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007F3C0-CF1A-4524-8D82-C74375DB1207}" type="datetimeFigureOut">
              <a:rPr lang="en-US" smtClean="0"/>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B72D96-C85C-4EA6-8A8E-71A5A8801C89}" type="slidenum">
              <a:rPr lang="en-US" smtClean="0"/>
              <a:t>‹#›</a:t>
            </a:fld>
            <a:endParaRPr lang="en-US"/>
          </a:p>
        </p:txBody>
      </p:sp>
    </p:spTree>
    <p:extLst>
      <p:ext uri="{BB962C8B-B14F-4D97-AF65-F5344CB8AC3E}">
        <p14:creationId xmlns:p14="http://schemas.microsoft.com/office/powerpoint/2010/main" val="87004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007F3C0-CF1A-4524-8D82-C74375DB1207}" type="datetimeFigureOut">
              <a:rPr lang="en-US" smtClean="0"/>
              <a:t>5/16/2017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5B72D96-C85C-4EA6-8A8E-71A5A8801C89}" type="slidenum">
              <a:rPr lang="en-US" smtClean="0"/>
              <a:t>‹#›</a:t>
            </a:fld>
            <a:endParaRPr lang="en-US"/>
          </a:p>
        </p:txBody>
      </p:sp>
    </p:spTree>
    <p:extLst>
      <p:ext uri="{BB962C8B-B14F-4D97-AF65-F5344CB8AC3E}">
        <p14:creationId xmlns:p14="http://schemas.microsoft.com/office/powerpoint/2010/main" val="3643155014"/>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41.jpeg"/><Relationship Id="rId5" Type="http://schemas.openxmlformats.org/officeDocument/2006/relationships/hyperlink" Target="http://images.google.com/imgres?imgurl=http://www.hhjm.com/rally/FortsTrailVideo/tombstone.jpg&amp;imgrefurl=http://www.hhjm.com/rally/FortsTrailVideo/&amp;h=234&amp;w=187&amp;sz=15&amp;tbnid=zcepVDJrNjIJ:&amp;tbnh=104&amp;tbnw=83&amp;hl=en&amp;start=4&amp;prev=/images%3Fq%3Dtombstone%26hl%3Den%26lr%3D" TargetMode="External"/><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47.jpe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hyperlink" Target="http://memory.loc.gov/pnp/fsa/8b38000/8b38600/8b38645r.jpg" TargetMode="External"/><Relationship Id="rId7"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50.jpeg"/><Relationship Id="rId5" Type="http://schemas.openxmlformats.org/officeDocument/2006/relationships/hyperlink" Target="http://www.nasa.gov/centers/goddard/images/content/95248main_theb1365.jpg" TargetMode="External"/><Relationship Id="rId4" Type="http://schemas.openxmlformats.org/officeDocument/2006/relationships/image" Target="../media/image49.jpeg"/><Relationship Id="rId9"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56.jpe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62.jpeg"/><Relationship Id="rId4" Type="http://schemas.openxmlformats.org/officeDocument/2006/relationships/image" Target="../media/image61.jpeg"/></Relationships>
</file>

<file path=ppt/slides/_rels/slide24.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hyperlink" Target="http://images.google.com/imgres?imgurl=http://www.slvdweller.com/archives/LaJaraWorkers.jpg&amp;imgrefurl=http://www.slvdweller.com/archives/cat_slv_historic_photos.html&amp;h=217&amp;w=350&amp;sz=15&amp;tbnid=8AJ03qzdyuIJ:&amp;tbnh=71&amp;tbnw=115&amp;hl=en&amp;start=52&amp;prev=/images%3Fq%3Dmigrant%2Bworkers%26start%3D40%26hl%3Den%26lr%3D%26rls%3DGGLD,GGLD:2004-13,GGLD:en%26sa%3DN" TargetMode="External"/><Relationship Id="rId7" Type="http://schemas.openxmlformats.org/officeDocument/2006/relationships/hyperlink" Target="http://images.google.com/imgres?imgurl=http://www.lib.niu.edu/ipo/ii9508101a.jpg&amp;imgrefurl=http://www.lib.niu.edu/ipo/ii950810.html&amp;h=419&amp;w=600&amp;sz=63&amp;tbnid=qEFZW7EraQsJ:&amp;tbnh=92&amp;tbnw=132&amp;hl=en&amp;start=42&amp;prev=/images%3Fq%3Dmigrant%2Bworkers%26start%3D40%26hl%3Den%26lr%3D%26rls%3DGGLD,GGLD:2004-13,GGLD:en%26sa%3DN" TargetMode="External"/><Relationship Id="rId12" Type="http://schemas.openxmlformats.org/officeDocument/2006/relationships/image" Target="../media/image67.jpe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64.jpeg"/><Relationship Id="rId11" Type="http://schemas.openxmlformats.org/officeDocument/2006/relationships/hyperlink" Target="http://images.google.com/imgres?imgurl=http://pbi-ibp.nrc-cnrc.gc.ca/en/bulletin/2004issue2/images/page5_02.jpg&amp;imgrefurl=http://pbi-ibp.nrc-cnrc.gc.ca/en/bulletin/2004issue2/page5.htm&amp;h=160&amp;w=241&amp;sz=20&amp;tbnid=zZZHK14la5MJ:&amp;tbnh=69&amp;tbnw=104&amp;hl=en&amp;start=153&amp;prev=/images%3Fq%3Dharvesting%2Bwheat%26start%3D140%26hl%3Den%26lr%3D%26rls%3DGGLD,GGLD:2004-13,GGLD:en%26sa%3DN" TargetMode="External"/><Relationship Id="rId5" Type="http://schemas.openxmlformats.org/officeDocument/2006/relationships/hyperlink" Target="http://images.google.com/imgres?imgurl=http://www.mt.net/~reo/migrant.jpg&amp;imgrefurl=http://www.mt.net/~reo/sharon4.htm&amp;h=961&amp;w=1221&amp;sz=199&amp;tbnid=WtSMz70rSPkJ:&amp;tbnh=118&amp;tbnw=150&amp;hl=en&amp;start=66&amp;prev=/images%3Fq%3Dmigrant%2Bworkers%26start%3D60%26hl%3Den%26lr%3D%26rls%3DGGLD,GGLD:2004-13,GGLD:en%26sa%3DN" TargetMode="External"/><Relationship Id="rId10" Type="http://schemas.openxmlformats.org/officeDocument/2006/relationships/image" Target="../media/image66.jpeg"/><Relationship Id="rId4" Type="http://schemas.openxmlformats.org/officeDocument/2006/relationships/image" Target="../media/image63.jpeg"/><Relationship Id="rId9" Type="http://schemas.openxmlformats.org/officeDocument/2006/relationships/hyperlink" Target="http://images.google.com/imgres?imgurl=http://www.baum.com.au/Dr_J_Baum/archiv_foto/small/7/7258-Harvesting_wheat._Foto_Austr._Nat._Travel._Ass.,_Au....jpg&amp;imgrefurl=http://www.baum.com.au/Dr_J_Baum/archiv_foto/karty/Polni_hospodarstvi.html&amp;h=730&amp;w=1000&amp;sz=135&amp;tbnid=wSStIo6B31kJ:&amp;tbnh=108&amp;tbnw=148&amp;hl=en&amp;start=46&amp;prev=/images%3Fq%3Dharvesting%2Bwheat%26start%3D40%26hl%3Den%26lr%3D%26rls%3DGGLD,GGLD:2004-13,GGLD:en%26sa%3DN"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hyperlink" Target="http://images.google.com/imgres?imgurl=http://eclectic.ss.uci.edu/~drwhite/turks/ulla13.jpg&amp;imgrefurl=http://eclectic.ss.uci.edu/~drwhite/turks/&amp;h=473&amp;w=654&amp;sz=27&amp;tbnid=l_8i1ByUEWMJ:&amp;tbnh=98&amp;tbnw=136&amp;hl=en&amp;start=92&amp;prev=/images%3Fq%3Dharvesting%2Bwheat%26start%3D80%26hl%3Den%26lr%3D%26rls%3DGGLD,GGLD:2004-13,GGLD:en%26sa%3DN" TargetMode="External"/><Relationship Id="rId7" Type="http://schemas.openxmlformats.org/officeDocument/2006/relationships/hyperlink" Target="http://images.google.com/imgres?imgurl=http://www.campsilos.org/mod2/images/9_haypeople.jpg&amp;imgrefurl=http://www.campsilos.org/mod2/teachers/r1_part5.shtml&amp;h=217&amp;w=334&amp;sz=19&amp;tbnid=HMm3tPbYIaEJ:&amp;tbnh=74&amp;tbnw=114&amp;hl=en&amp;start=152&amp;prev=/images%3Fq%3Dharvesting%2Bwheat%26start%3D140%26hl%3Den%26lr%3D%26rls%3DGGLD,GGLD:2004-13,GGLD:en%26sa%3DN" TargetMode="External"/><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69.jpeg"/><Relationship Id="rId5" Type="http://schemas.openxmlformats.org/officeDocument/2006/relationships/hyperlink" Target="http://images.google.com/imgres?imgurl=http://www.hort.purdue.edu/newcrop/history/lecture32/h_11.jpg&amp;imgrefurl=http://www.hort.purdue.edu/newcrop/history/lecture32/h_11.html&amp;h=383&amp;w=600&amp;sz=111&amp;tbnid=9qsnO47CXpYJ:&amp;tbnh=84&amp;tbnw=132&amp;hl=en&amp;start=133&amp;prev=/images%3Fq%3Dharvesting%2Bwheat%26start%3D120%26hl%3Den%26lr%3D%26rls%3DGGLD,GGLD:2004-13,GGLD:en%26sa%3DN" TargetMode="External"/><Relationship Id="rId4" Type="http://schemas.openxmlformats.org/officeDocument/2006/relationships/image" Target="../media/image68.jpeg"/></Relationships>
</file>

<file path=ppt/slides/_rels/slide2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73.jpeg"/></Relationships>
</file>

<file path=ppt/slides/_rels/slide2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3.xml"/><Relationship Id="rId1" Type="http://schemas.openxmlformats.org/officeDocument/2006/relationships/slideLayout" Target="../slideLayouts/slideLayout19.xml"/><Relationship Id="rId5" Type="http://schemas.openxmlformats.org/officeDocument/2006/relationships/image" Target="../media/image75.jpeg"/><Relationship Id="rId4" Type="http://schemas.openxmlformats.org/officeDocument/2006/relationships/hyperlink" Target="http://images.google.com/imgres?imgurl=http://www.webspawner.com/users/morparmtn/american%2520dream.jpg&amp;imgrefurl=http://www.webspawner.com/users/morparmtn/&amp;h=185&amp;w=325&amp;sz=11&amp;tbnid=ouxYXowGJe4J:&amp;tbnh=64&amp;tbnw=112&amp;hl=en&amp;start=1&amp;prev=/images%3Fq%3Damerican%2Bdream%26hl%3Den%26lr%3D"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78.jpeg"/><Relationship Id="rId13" Type="http://schemas.openxmlformats.org/officeDocument/2006/relationships/hyperlink" Target="http://images.google.com/imgres?imgurl=http://www.murphsplace.com/lombard/images/rand.jpg&amp;imgrefurl=http://www.murphsplace.com/lombard/thirties.html&amp;h=207&amp;w=179&amp;sz=12&amp;tbnid=xup_GvHFq1AJ:&amp;tbnh=99&amp;tbnw=86&amp;hl=en&amp;start=12&amp;prev=/images%3Fq%3D1930s%2Bamerica%26hl%3Den%26lr%3D" TargetMode="External"/><Relationship Id="rId3" Type="http://schemas.openxmlformats.org/officeDocument/2006/relationships/hyperlink" Target="http://images.google.com/imgres?imgurl=http://www.northropcamp.org/images/1940/car40.jpeg&amp;imgrefurl=http://www.northropcamp.org/years/1940.html&amp;h=267&amp;w=240&amp;sz=22&amp;tbnid=tlQ5QLabHG8J:&amp;tbnh=108&amp;tbnw=97&amp;hl=en&amp;start=13&amp;prev=/images%3Fq%3D1940%2Bcar%26hl%3Den%26lr%3D" TargetMode="External"/><Relationship Id="rId7" Type="http://schemas.openxmlformats.org/officeDocument/2006/relationships/hyperlink" Target="http://images.google.com/imgres?imgurl=http://www.pbs.org/wgbh/amex/missamerica/gallery/images/08.jpg&amp;imgrefurl=http://www.pbs.org/wgbh/amex/missamerica/gallery/gal_missamerica_08.html&amp;h=280&amp;w=365&amp;sz=33&amp;tbnid=LgU-ScEwRvoJ:&amp;tbnh=90&amp;tbnw=117&amp;hl=en&amp;start=37&amp;prev=/images%3Fq%3D1940s%2Bamerica%26start%3D20%26hl%3Den%26lr%3D%26sa%3DN" TargetMode="External"/><Relationship Id="rId12" Type="http://schemas.openxmlformats.org/officeDocument/2006/relationships/image" Target="../media/image80.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7.jpeg"/><Relationship Id="rId11" Type="http://schemas.openxmlformats.org/officeDocument/2006/relationships/hyperlink" Target="http://images.google.com/imgres?imgurl=http://reality.sgiweb.org/mattm/balihai/images/1930s.jpg&amp;imgrefurl=http://reality.sgiweb.org/mattm/balihai/archives/2004_10.html&amp;h=216&amp;w=328&amp;sz=73&amp;tbnid=XvvgsYBgVUwJ:&amp;tbnh=75&amp;tbnw=114&amp;hl=en&amp;start=6&amp;prev=/images%3Fq%3D1930s%2Bamerica%26hl%3Den%26lr%3D" TargetMode="External"/><Relationship Id="rId5" Type="http://schemas.openxmlformats.org/officeDocument/2006/relationships/hyperlink" Target="http://images.google.com/imgres?imgurl=http://www.library.miami.edu/umhistory/large_images/LG0033.jpg&amp;imgrefurl=http://www.library.miami.edu/umhistory/1940.html&amp;h=424&amp;w=600&amp;sz=64&amp;tbnid=pebKBo7hKTkJ:&amp;tbnh=93&amp;tbnw=132&amp;hl=en&amp;start=26&amp;prev=/images%3Fq%3D1940s%2Bamerica%26start%3D20%26hl%3Den%26lr%3D%26sa%3DN" TargetMode="External"/><Relationship Id="rId10" Type="http://schemas.openxmlformats.org/officeDocument/2006/relationships/image" Target="../media/image79.jpeg"/><Relationship Id="rId4" Type="http://schemas.openxmlformats.org/officeDocument/2006/relationships/image" Target="../media/image76.jpeg"/><Relationship Id="rId9" Type="http://schemas.openxmlformats.org/officeDocument/2006/relationships/hyperlink" Target="http://images.google.com/imgres?imgurl=http://dyk.homestead.com/files/REAL432.jpg&amp;imgrefurl=http://dyk.homestead.com/DDN4C.html&amp;h=205&amp;w=271&amp;sz=11&amp;tbnid=6ysRYXDeV1cJ:&amp;tbnh=81&amp;tbnw=107&amp;hl=en&amp;start=90&amp;prev=/images%3Fq%3D1940s%2Bamerica%26start%3D80%26hl%3Den%26lr%3D%26sa%3DN" TargetMode="External"/><Relationship Id="rId14" Type="http://schemas.openxmlformats.org/officeDocument/2006/relationships/image" Target="../media/image81.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images.google.com/imgres?imgurl=http://www.english.uiuc.edu/maps/depression/images/sm_train.jpg&amp;imgrefurl=http://www.english.uiuc.edu/maps/depression/depression.htm&amp;h=295&amp;w=300&amp;sz=69&amp;tbnid=GgMBh0rZV_UJ:&amp;tbnh=109&amp;tbnw=111&amp;hl=en&amp;start=13&amp;prev=/images%3Fq%3Dgreat%2Bdepression%2B%26hl%3Den%26lr%3D" TargetMode="External"/><Relationship Id="rId3" Type="http://schemas.openxmlformats.org/officeDocument/2006/relationships/image" Target="../media/image82.jpeg"/><Relationship Id="rId7" Type="http://schemas.openxmlformats.org/officeDocument/2006/relationships/image" Target="../media/image84.jpeg"/><Relationship Id="rId2" Type="http://schemas.openxmlformats.org/officeDocument/2006/relationships/notesSlide" Target="../notesSlides/notesSlide25.xml"/><Relationship Id="rId1" Type="http://schemas.openxmlformats.org/officeDocument/2006/relationships/slideLayout" Target="../slideLayouts/slideLayout21.xml"/><Relationship Id="rId6" Type="http://schemas.openxmlformats.org/officeDocument/2006/relationships/hyperlink" Target="http://images.google.com/imgres?imgurl=http://www.nps.gov/elro/images/fdrl_hooverville.jpg&amp;imgrefurl=http://www.nps.gov/elro/glossary/great-depression.htm&amp;h=200&amp;w=277&amp;sz=7&amp;tbnid=YCeHrZ6nbdgJ:&amp;tbnh=78&amp;tbnw=108&amp;hl=en&amp;start=9&amp;prev=/images%3Fq%3Dgreat%2Bdepression%2B%26hl%3Den%26lr%3D" TargetMode="External"/><Relationship Id="rId11" Type="http://schemas.openxmlformats.org/officeDocument/2006/relationships/image" Target="../media/image86.jpeg"/><Relationship Id="rId5" Type="http://schemas.openxmlformats.org/officeDocument/2006/relationships/image" Target="../media/image83.jpeg"/><Relationship Id="rId10" Type="http://schemas.openxmlformats.org/officeDocument/2006/relationships/hyperlink" Target="http://images.google.com/imgres?imgurl=http://www.oah.org/pubs/magazine/greatdepression/img/christmas.jpg&amp;imgrefurl=http://www.oah.org/pubs/magazine/greatdepression/stevens-fogel-photos.html&amp;h=556&amp;w=855&amp;sz=159&amp;tbnid=6IyhCD1qy7YJ:&amp;tbnh=93&amp;tbnw=143&amp;hl=en&amp;start=19&amp;prev=/images%3Fq%3Dgreat%2Bdepression%2B%26hl%3Den%26lr%3D" TargetMode="External"/><Relationship Id="rId4" Type="http://schemas.openxmlformats.org/officeDocument/2006/relationships/hyperlink" Target="http://images.google.com/imgres?imgurl=http://www.bergen.org/AAST/Projects/depression/images/soup.jpg&amp;imgrefurl=http://www.bergen.org/AAST/Projects/depression/problems.html&amp;h=232&amp;w=323&amp;sz=24&amp;tbnid=5jWVST3qKMQJ:&amp;tbnh=81&amp;tbnw=113&amp;hl=en&amp;start=3&amp;prev=/images%3Fq%3Dgreat%2Bdepression%2B%26hl%3Den%26lr%3D" TargetMode="External"/><Relationship Id="rId9" Type="http://schemas.openxmlformats.org/officeDocument/2006/relationships/image" Target="../media/image85.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9.xml"/><Relationship Id="rId1" Type="http://schemas.openxmlformats.org/officeDocument/2006/relationships/video" Target="file:///C:\Documents%20and%20Settings\Lisa%20Ward\Local%20Settings\Temporary%20Internet%20Files\Content.IE5\V2SI24ZO\MPj04065290000%5b1%5d.jpg" TargetMode="External"/><Relationship Id="rId6" Type="http://schemas.openxmlformats.org/officeDocument/2006/relationships/image" Target="../media/image89.jpeg"/><Relationship Id="rId5" Type="http://schemas.openxmlformats.org/officeDocument/2006/relationships/image" Target="../media/image88.png"/><Relationship Id="rId4" Type="http://schemas.openxmlformats.org/officeDocument/2006/relationships/image" Target="../media/image87.wmf"/></Relationships>
</file>

<file path=ppt/slides/_rels/slide32.x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notesSlide" Target="../notesSlides/notesSlide27.xml"/><Relationship Id="rId1" Type="http://schemas.openxmlformats.org/officeDocument/2006/relationships/slideLayout" Target="../slideLayouts/slideLayout19.xml"/><Relationship Id="rId5" Type="http://schemas.openxmlformats.org/officeDocument/2006/relationships/image" Target="../media/image92.wmf"/><Relationship Id="rId4" Type="http://schemas.openxmlformats.org/officeDocument/2006/relationships/image" Target="../media/image91.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notesSlide" Target="../notesSlides/notesSlide30.xml"/><Relationship Id="rId1" Type="http://schemas.openxmlformats.org/officeDocument/2006/relationships/slideLayout" Target="../slideLayouts/slideLayout19.xml"/><Relationship Id="rId4" Type="http://schemas.openxmlformats.org/officeDocument/2006/relationships/image" Target="../media/image95.jpeg"/></Relationships>
</file>

<file path=ppt/slides/_rels/slide36.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hyperlink" Target="http://www.dorothea-lange.org/gallary_fields/template_expanded%20gallary_peapickers.htm" TargetMode="External"/><Relationship Id="rId18"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3.jpeg"/><Relationship Id="rId17" Type="http://schemas.openxmlformats.org/officeDocument/2006/relationships/hyperlink" Target="http://www.dorothea-lange.org/gallary_fields/template_expanded%20gallary_family.htm" TargetMode="External"/><Relationship Id="rId2" Type="http://schemas.openxmlformats.org/officeDocument/2006/relationships/notesSlide" Target="../notesSlides/notesSlide4.xml"/><Relationship Id="rId16"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hyperlink" Target="http://www.dorothea-lange.org/gallary_fields/template_expanded%20gallary_ditched.htm" TargetMode="External"/><Relationship Id="rId5" Type="http://schemas.openxmlformats.org/officeDocument/2006/relationships/image" Target="../media/image8.jpeg"/><Relationship Id="rId15" Type="http://schemas.openxmlformats.org/officeDocument/2006/relationships/hyperlink" Target="http://www.dorothea-lange.org/gallary_fields/template_expanded%20gallary_jobless.htm" TargetMode="External"/><Relationship Id="rId10" Type="http://schemas.openxmlformats.org/officeDocument/2006/relationships/image" Target="../media/image12.jpeg"/><Relationship Id="rId4" Type="http://schemas.openxmlformats.org/officeDocument/2006/relationships/image" Target="../media/image7.jpeg"/><Relationship Id="rId9" Type="http://schemas.openxmlformats.org/officeDocument/2006/relationships/hyperlink" Target="http://www.dorothea-lange.org/gallary_fields/template_expanded%20gallary_looking.htm" TargetMode="External"/><Relationship Id="rId1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vric.ucdavis.edu/virtour/salinas/koike3.jpg" TargetMode="Externa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22.jpe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28.jpeg"/><Relationship Id="rId3" Type="http://schemas.openxmlformats.org/officeDocument/2006/relationships/hyperlink" Target="http://images.google.com/imgres?imgurl=http://www.bookstellyouwhy.com/home/books/1364.jpg&amp;imgrefurl=http://www.bookstellyouwhy.com/&amp;h=384&amp;w=278&amp;sz=30&amp;tbnid=lYY5yY0RjdQJ:&amp;tbnh=119&amp;tbnw=86&amp;hl=en&amp;start=19&amp;prev=/images%3Fq%3Dsteinbeck,%2Bjohn%26hl%3Den%26lr%3D%26rls%3DGGLD,GGLD:2004-13,GGLD:en%26sa%3DN" TargetMode="External"/><Relationship Id="rId7" Type="http://schemas.openxmlformats.org/officeDocument/2006/relationships/hyperlink" Target="http://images.google.com/imgres?imgurl=http://www.pace.edu/library/pages/links/steinbeck/tortilla%2520flatt%2520SMALL.jpg&amp;imgrefurl=http://www.pace.edu/library/pages/links/steinbeck/steinbeck.htm&amp;h=1055&amp;w=720&amp;sz=209&amp;tbnid=-xaQq8Nexm4J:&amp;tbnh=149&amp;tbnw=102&amp;hl=en&amp;start=26&amp;prev=/images%3Fq%3Dsteinbeck,%2Bjohn%26start%3D20%26hl%3Den%26lr%3D%26rls%3DGGLD,GGLD:2004-13,GGLD:en%26sa%3DN" TargetMode="External"/><Relationship Id="rId12" Type="http://schemas.openxmlformats.org/officeDocument/2006/relationships/hyperlink" Target="http://images.google.com/imgres?imgurl=http://www.khbooks.com/featured_books/book-pix/steinbeck1.jpg&amp;imgrefurl=http://www.khbooks.com/featured_books/inventory.htm&amp;h=654&amp;w=452&amp;sz=24&amp;tbnid=4fbvvdSD_-gJ:&amp;tbnh=135&amp;tbnw=93&amp;hl=en&amp;start=57&amp;prev=/images%3Fq%3Dsteinbeck,%2Bjohn%26start%3D40%26hl%3Den%26lr%3D%26rls%3DGGLD,GGLD:2004-13,GGLD:en%26sa%3D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7.jpeg"/><Relationship Id="rId5" Type="http://schemas.openxmlformats.org/officeDocument/2006/relationships/hyperlink" Target="http://images.google.com/imgres?imgurl=http://www.valleybooks.net/valleybooks/images/items/1942.jpg&amp;imgrefurl=http://www.valleybooks.net/cgi-bin/valleybooks/featured.html&amp;h=303&amp;w=200&amp;sz=29&amp;tbnid=NyYEhN1IrVoJ:&amp;tbnh=111&amp;tbnw=73&amp;hl=en&amp;start=5&amp;prev=/images%3Fq%3Dsteinbeck,%2Bjohn%26hl%3Den%26lr%3D%26rls%3DGGLD,GGLD:2004-13,GGLD:en%26sa%3DN" TargetMode="External"/><Relationship Id="rId10" Type="http://schemas.openxmlformats.org/officeDocument/2006/relationships/image" Target="../media/image26.jpeg"/><Relationship Id="rId4" Type="http://schemas.openxmlformats.org/officeDocument/2006/relationships/image" Target="../media/image23.jpeg"/><Relationship Id="rId9" Type="http://schemas.openxmlformats.org/officeDocument/2006/relationships/hyperlink" Target="http://images.google.com/imgres?imgurl=http://www.moesbooks.net/pics/22531.jpg&amp;imgrefurl=http://www.moesbooks.com/cgi-bin/moe/22531.html&amp;h=500&amp;w=348&amp;sz=45&amp;tbnid=iqjZATiTECsJ:&amp;tbnh=126&amp;tbnw=88&amp;hl=en&amp;start=56&amp;prev=/images%3Fq%3Dsteinbeck,%2Bjohn%26start%3D40%26hl%3Den%26lr%3D%26rls%3DGGLD,GGLD:2004-13,GGLD:en%26sa%3DN" TargetMode="External"/><Relationship Id="rId1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hyperlink" Target="http://images.google.com/imgres?imgurl=http://www.valleybooks.net/valleybooks/images/items/1942.jpg&amp;imgrefurl=http://www.valleybooks.net/cgi-bin/valleybooks/featured.html&amp;h=303&amp;w=200&amp;sz=29&amp;tbnid=NyYEhN1IrVoJ:&amp;tbnh=111&amp;tbnw=73&amp;hl=en&amp;start=5&amp;prev=/images%3Fq%3Dsteinbeck,%2Bjohn%26hl%3Den%26lr%3D%26rls%3DGGLD,GGLD:2004-13,GGLD:en%26sa%3DN" TargetMode="External"/><Relationship Id="rId7"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hyperlink" Target="http://memory.loc.gov/cgi-bin/displayPhoto.pl?path=/afc/afcts/images/p014&amp;topImages=0001r.jpg&amp;topLinks=0001u.tif&amp;displayProfile=4&amp;dir=ammem&amp;itemLink=S?ammem/toddbib:@field(DOCID(p014))" TargetMode="Externa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hyperlink" Target="http://images.google.com/imgres?imgurl=http://www.angelfire.com/ny5/msgfisher/ww2-p.jpg&amp;imgrefurl=http://www.angelfire.com/ny5/msgfisher/ww2pic.html&amp;h=597&amp;w=750&amp;sz=39&amp;tbnid=pcPKXMomJj0J:&amp;tbnh=111&amp;tbnw=139&amp;hl=en&amp;start=14&amp;prev=/images%3Fq%3Dww2%26hl%3Den%26lr%3D%26rls%3DGGLD,GGLD:2004-13,GGLD:en%26sa%3DN" TargetMode="External"/><Relationship Id="rId13"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4.jpeg"/><Relationship Id="rId12" Type="http://schemas.openxmlformats.org/officeDocument/2006/relationships/hyperlink" Target="http://images.google.com/imgres?imgurl=http://www.njchurchscape.com/Pomona-chapel.jpg&amp;imgrefurl=http://www.njchurchscape.com/Pomona-UnionChapel.html&amp;h=292&amp;w=250&amp;sz=13&amp;tbnid=nKj5wzsfMPAJ:&amp;tbnh=111&amp;tbnw=95&amp;hl=en&amp;start=103&amp;prev=/images%3Fq%3Dchapel%26start%3D100%26hl%3Den%26lr%3D%26sa%3DN"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hyperlink" Target="http://images.google.com/imgres?imgurl=http://www.informationwar.org/wars%2520gallery/ww2-at-home.jpg&amp;imgrefurl=http://www.informationwar.org/wars%2520gallery/&amp;h=341&amp;w=230&amp;sz=53&amp;tbnid=JtZhQb0xWjMJ:&amp;tbnh=114&amp;tbnw=77&amp;hl=en&amp;start=24&amp;prev=/images%3Fq%3Dww2%26start%3D20%26hl%3Den%26lr%3D%26rls%3DGGLD,GGLD:2004-13,GGLD:en%26sa%3DN" TargetMode="External"/><Relationship Id="rId11" Type="http://schemas.openxmlformats.org/officeDocument/2006/relationships/image" Target="../media/image36.jpeg"/><Relationship Id="rId5" Type="http://schemas.openxmlformats.org/officeDocument/2006/relationships/image" Target="../media/image33.jpeg"/><Relationship Id="rId15" Type="http://schemas.openxmlformats.org/officeDocument/2006/relationships/image" Target="../media/image38.jpeg"/><Relationship Id="rId10" Type="http://schemas.openxmlformats.org/officeDocument/2006/relationships/hyperlink" Target="http://images.google.com/imgres?imgurl=http://www.contifilms.com/1/images/past/ww2.jpg&amp;imgrefurl=http://www.contifilms.com/1/fxpast_feat_main.htm&amp;h=480&amp;w=640&amp;sz=20&amp;tbnid=xPjwkB_OoE4J:&amp;tbnh=101&amp;tbnw=135&amp;hl=en&amp;start=39&amp;prev=/images%3Fq%3Dww2%26start%3D20%26hl%3Den%26lr%3D%26rls%3DGGLD,GGLD:2004-13,GGLD:en%26sa%3DN" TargetMode="External"/><Relationship Id="rId4" Type="http://schemas.openxmlformats.org/officeDocument/2006/relationships/hyperlink" Target="http://images.google.com/imgres?imgurl=http://ww2.lafayette.edu/~hollidac/obit.jpg&amp;imgrefurl=http://ww2.lafayette.edu/~hollidac/jackalope.html&amp;h=1242&amp;w=1500&amp;sz=192&amp;tbnid=oQleRi8j7FAJ:&amp;tbnh=124&amp;tbnw=150&amp;hl=en&amp;start=1&amp;prev=/images%3Fq%3Dww2%26hl%3Den%26lr%3D%26rls%3DGGLD,GGLD:2004-13,GGLD:en" TargetMode="External"/><Relationship Id="rId9" Type="http://schemas.openxmlformats.org/officeDocument/2006/relationships/image" Target="../media/image35.jpeg"/><Relationship Id="rId14" Type="http://schemas.openxmlformats.org/officeDocument/2006/relationships/hyperlink" Target="http://images.google.com/imgres?imgurl=http://www.sites.si.edu/images/exhibits/father1.jpg&amp;imgrefurl=http://www.sites.si.edu/exhibitions/exhibit_main.asp%3Fid%3D46&amp;h=209&amp;w=167&amp;sz=8&amp;tbnid=2WSHqBuHKdYJ:&amp;tbnh=99&amp;tbnw=79&amp;hl=en&amp;start=21&amp;prev=/images%3Fq%3Dsalinas%2Bcalifornia%26start%3D20%26hl%3Den%26lr%3D%26sa%3D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4"/>
          <p:cNvSpPr>
            <a:spLocks noGrp="1" noChangeArrowheads="1"/>
          </p:cNvSpPr>
          <p:nvPr>
            <p:ph type="ctrTitle"/>
          </p:nvPr>
        </p:nvSpPr>
        <p:spPr>
          <a:xfrm>
            <a:off x="1004552" y="-304800"/>
            <a:ext cx="8596648" cy="2107842"/>
          </a:xfrm>
        </p:spPr>
        <p:txBody>
          <a:bodyPr/>
          <a:lstStyle/>
          <a:p>
            <a:pPr algn="ctr" eaLnBrk="1" hangingPunct="1">
              <a:defRPr/>
            </a:pPr>
            <a:r>
              <a:rPr lang="en-US" dirty="0" smtClean="0">
                <a:latin typeface="Storybook" pitchFamily="2" charset="0"/>
              </a:rPr>
              <a:t>Introduction to </a:t>
            </a:r>
            <a:br>
              <a:rPr lang="en-US" dirty="0" smtClean="0">
                <a:latin typeface="Storybook" pitchFamily="2" charset="0"/>
              </a:rPr>
            </a:br>
            <a:r>
              <a:rPr lang="en-US" i="1" dirty="0" smtClean="0">
                <a:latin typeface="Storybook" pitchFamily="2" charset="0"/>
              </a:rPr>
              <a:t>Of </a:t>
            </a:r>
            <a:r>
              <a:rPr lang="en-US" i="1" dirty="0" smtClean="0">
                <a:latin typeface="Storybook" pitchFamily="2" charset="0"/>
              </a:rPr>
              <a:t>Mice and Men</a:t>
            </a:r>
          </a:p>
        </p:txBody>
      </p:sp>
      <p:sp>
        <p:nvSpPr>
          <p:cNvPr id="121861" name="Rectangle 5"/>
          <p:cNvSpPr>
            <a:spLocks noGrp="1" noChangeArrowheads="1"/>
          </p:cNvSpPr>
          <p:nvPr>
            <p:ph type="subTitle" idx="1"/>
          </p:nvPr>
        </p:nvSpPr>
        <p:spPr>
          <a:xfrm>
            <a:off x="7162801" y="1984419"/>
            <a:ext cx="1960808" cy="598868"/>
          </a:xfrm>
        </p:spPr>
        <p:txBody>
          <a:bodyPr/>
          <a:lstStyle/>
          <a:p>
            <a:pPr eaLnBrk="1" hangingPunct="1">
              <a:defRPr/>
            </a:pPr>
            <a:r>
              <a:rPr lang="en-US" dirty="0" smtClean="0">
                <a:latin typeface="Tw Cen MT" pitchFamily="34" charset="0"/>
              </a:rPr>
              <a:t>By John Steinbeck</a:t>
            </a:r>
          </a:p>
        </p:txBody>
      </p:sp>
      <p:pic>
        <p:nvPicPr>
          <p:cNvPr id="3076" name="Picture 7" descr="steinbeck1"/>
          <p:cNvPicPr>
            <a:picLocks noChangeAspect="1" noChangeArrowheads="1"/>
          </p:cNvPicPr>
          <p:nvPr/>
        </p:nvPicPr>
        <p:blipFill>
          <a:blip r:embed="rId3">
            <a:extLst>
              <a:ext uri="{28A0092B-C50C-407E-A947-70E740481C1C}">
                <a14:useLocalDpi xmlns:a14="http://schemas.microsoft.com/office/drawing/2010/main" val="0"/>
              </a:ext>
            </a:extLst>
          </a:blip>
          <a:srcRect l="5981" t="2942" r="11722" b="12630"/>
          <a:stretch>
            <a:fillRect/>
          </a:stretch>
        </p:blipFill>
        <p:spPr bwMode="auto">
          <a:xfrm>
            <a:off x="7162801" y="2865708"/>
            <a:ext cx="2187261" cy="310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9" descr="Movie Poster Image for Of Mice and Men"/>
          <p:cNvPicPr>
            <a:picLocks noChangeAspect="1" noChangeArrowheads="1"/>
          </p:cNvPicPr>
          <p:nvPr/>
        </p:nvPicPr>
        <p:blipFill>
          <a:blip r:embed="rId4">
            <a:extLst>
              <a:ext uri="{28A0092B-C50C-407E-A947-70E740481C1C}">
                <a14:useLocalDpi xmlns:a14="http://schemas.microsoft.com/office/drawing/2010/main" val="0"/>
              </a:ext>
            </a:extLst>
          </a:blip>
          <a:srcRect l="17497" t="26401" r="12515" b="28156"/>
          <a:stretch>
            <a:fillRect/>
          </a:stretch>
        </p:blipFill>
        <p:spPr bwMode="auto">
          <a:xfrm>
            <a:off x="2057400" y="1981200"/>
            <a:ext cx="40386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112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sz="half" idx="1"/>
          </p:nvPr>
        </p:nvSpPr>
        <p:spPr>
          <a:xfrm>
            <a:off x="2514600" y="304801"/>
            <a:ext cx="7848600" cy="4530725"/>
          </a:xfrm>
        </p:spPr>
        <p:txBody>
          <a:bodyPr/>
          <a:lstStyle/>
          <a:p>
            <a:pPr eaLnBrk="1" hangingPunct="1">
              <a:defRPr/>
            </a:pPr>
            <a:r>
              <a:rPr lang="en-US" sz="2400">
                <a:latin typeface="Book Antiqua" pitchFamily="18" charset="0"/>
              </a:rPr>
              <a:t>John Steinbeck died on December 20, 1968, at his apartment in New York City.</a:t>
            </a:r>
          </a:p>
          <a:p>
            <a:pPr eaLnBrk="1" hangingPunct="1">
              <a:defRPr/>
            </a:pPr>
            <a:endParaRPr lang="en-US" sz="2400">
              <a:latin typeface="Book Antiqua" pitchFamily="18" charset="0"/>
            </a:endParaRPr>
          </a:p>
          <a:p>
            <a:pPr eaLnBrk="1" hangingPunct="1">
              <a:defRPr/>
            </a:pPr>
            <a:r>
              <a:rPr lang="en-US" sz="2400">
                <a:latin typeface="Book Antiqua" pitchFamily="18" charset="0"/>
              </a:rPr>
              <a:t>His wife took him home to Salinas to be buried near the land that he spent his life writing about.</a:t>
            </a:r>
          </a:p>
          <a:p>
            <a:pPr eaLnBrk="1" hangingPunct="1">
              <a:buFont typeface="Wingdings" panose="05000000000000000000" pitchFamily="2" charset="2"/>
              <a:buNone/>
              <a:defRPr/>
            </a:pPr>
            <a:r>
              <a:rPr lang="en-US" sz="2400">
                <a:latin typeface="Book Antiqua" pitchFamily="18" charset="0"/>
              </a:rPr>
              <a:t>  </a:t>
            </a:r>
          </a:p>
        </p:txBody>
      </p:sp>
      <p:pic>
        <p:nvPicPr>
          <p:cNvPr id="18435" name="Picture 11" descr="steinbeck_country06"/>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067300" y="2505075"/>
            <a:ext cx="4191000" cy="218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7" name="Picture 15" descr="JohnS"/>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l="18935" t="7994" r="14793"/>
          <a:stretch>
            <a:fillRect/>
          </a:stretch>
        </p:blipFill>
        <p:spPr>
          <a:xfrm>
            <a:off x="5067300" y="4494212"/>
            <a:ext cx="1600200" cy="1754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6" name="Picture 9" descr="tombston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1" y="3124200"/>
            <a:ext cx="24939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484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9" name="Rectangle 5"/>
          <p:cNvSpPr>
            <a:spLocks noGrp="1" noChangeArrowheads="1"/>
          </p:cNvSpPr>
          <p:nvPr>
            <p:ph type="title"/>
          </p:nvPr>
        </p:nvSpPr>
        <p:spPr>
          <a:xfrm>
            <a:off x="1752600" y="277814"/>
            <a:ext cx="8610600" cy="1139825"/>
          </a:xfrm>
        </p:spPr>
        <p:txBody>
          <a:bodyPr>
            <a:normAutofit fontScale="90000"/>
          </a:bodyPr>
          <a:lstStyle/>
          <a:p>
            <a:pPr algn="ctr" eaLnBrk="1" hangingPunct="1">
              <a:defRPr/>
            </a:pPr>
            <a:r>
              <a:rPr lang="en-US" sz="4000" b="1" dirty="0">
                <a:latin typeface="American Classic" pitchFamily="18" charset="0"/>
              </a:rPr>
              <a:t>Mural overlooking The National Steinbeck Center in Salinas</a:t>
            </a:r>
            <a:r>
              <a:rPr lang="en-US" sz="4000" dirty="0"/>
              <a:t> </a:t>
            </a:r>
          </a:p>
        </p:txBody>
      </p:sp>
      <p:pic>
        <p:nvPicPr>
          <p:cNvPr id="19459" name="Picture 4" descr="steinbeck-js-mural-50"/>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217638" y="1417639"/>
            <a:ext cx="7222575" cy="52435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39003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8187" y="249215"/>
            <a:ext cx="4815625" cy="1325563"/>
          </a:xfrm>
        </p:spPr>
        <p:txBody>
          <a:bodyPr/>
          <a:lstStyle/>
          <a:p>
            <a:pPr algn="ctr"/>
            <a:r>
              <a:rPr lang="en-US" dirty="0"/>
              <a:t>What is realism?</a:t>
            </a:r>
          </a:p>
        </p:txBody>
      </p:sp>
      <p:sp>
        <p:nvSpPr>
          <p:cNvPr id="3" name="Content Placeholder 2"/>
          <p:cNvSpPr>
            <a:spLocks noGrp="1"/>
          </p:cNvSpPr>
          <p:nvPr>
            <p:ph idx="1"/>
          </p:nvPr>
        </p:nvSpPr>
        <p:spPr>
          <a:xfrm>
            <a:off x="245772" y="1839535"/>
            <a:ext cx="5626994" cy="3384141"/>
          </a:xfrm>
        </p:spPr>
        <p:txBody>
          <a:bodyPr>
            <a:normAutofit fontScale="92500" lnSpcReduction="20000"/>
          </a:bodyPr>
          <a:lstStyle/>
          <a:p>
            <a:r>
              <a:rPr lang="en-US" sz="4400" dirty="0"/>
              <a:t>Broadly defined, a literary technique devoted to "the faithful representation of reality" </a:t>
            </a:r>
          </a:p>
          <a:p>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839535"/>
            <a:ext cx="5517555" cy="3383588"/>
          </a:xfrm>
          <a:prstGeom prst="rect">
            <a:avLst/>
          </a:prstGeom>
        </p:spPr>
      </p:pic>
    </p:spTree>
    <p:extLst>
      <p:ext uri="{BB962C8B-B14F-4D97-AF65-F5344CB8AC3E}">
        <p14:creationId xmlns:p14="http://schemas.microsoft.com/office/powerpoint/2010/main" val="84401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ltLang="en-US"/>
              <a:t>Realist writers …</a:t>
            </a:r>
          </a:p>
        </p:txBody>
      </p:sp>
      <p:sp>
        <p:nvSpPr>
          <p:cNvPr id="123907" name="Rectangle 3"/>
          <p:cNvSpPr>
            <a:spLocks noGrp="1" noChangeArrowheads="1"/>
          </p:cNvSpPr>
          <p:nvPr>
            <p:ph idx="1"/>
          </p:nvPr>
        </p:nvSpPr>
        <p:spPr>
          <a:xfrm>
            <a:off x="1004553" y="1417637"/>
            <a:ext cx="9218906" cy="5086193"/>
          </a:xfrm>
        </p:spPr>
        <p:txBody>
          <a:bodyPr>
            <a:normAutofit/>
          </a:bodyPr>
          <a:lstStyle/>
          <a:p>
            <a:pPr>
              <a:lnSpc>
                <a:spcPct val="80000"/>
              </a:lnSpc>
            </a:pPr>
            <a:r>
              <a:rPr lang="en-US" altLang="en-US" sz="2800" dirty="0"/>
              <a:t>Endeavored to </a:t>
            </a:r>
            <a:r>
              <a:rPr lang="en-US" altLang="en-US" sz="2800" u="sng" dirty="0"/>
              <a:t>accurately represent contemporary culture and people from all walks of life </a:t>
            </a:r>
          </a:p>
          <a:p>
            <a:pPr>
              <a:lnSpc>
                <a:spcPct val="80000"/>
              </a:lnSpc>
            </a:pPr>
            <a:r>
              <a:rPr lang="en-US" altLang="en-US" sz="2800" dirty="0"/>
              <a:t>Addressed </a:t>
            </a:r>
            <a:r>
              <a:rPr lang="en-US" altLang="en-US" sz="2800" u="sng" dirty="0"/>
              <a:t>themes of socioeconomic conflict by contrasting the living conditions of the poor with those of the upper classes</a:t>
            </a:r>
            <a:r>
              <a:rPr lang="en-US" altLang="en-US" sz="2800" dirty="0"/>
              <a:t> in urban as well as rural societies </a:t>
            </a:r>
          </a:p>
          <a:p>
            <a:pPr>
              <a:lnSpc>
                <a:spcPct val="80000"/>
              </a:lnSpc>
            </a:pPr>
            <a:r>
              <a:rPr lang="en-US" altLang="en-US" sz="2800" dirty="0"/>
              <a:t>Sought to </a:t>
            </a:r>
            <a:r>
              <a:rPr lang="en-US" altLang="en-US" sz="2800" u="sng" dirty="0"/>
              <a:t>narrate their novels from an objective, unbiased perspective</a:t>
            </a:r>
            <a:r>
              <a:rPr lang="en-US" altLang="en-US" sz="2800" dirty="0"/>
              <a:t> that simply and clearly represented the factual elements of the story </a:t>
            </a:r>
          </a:p>
          <a:p>
            <a:pPr>
              <a:lnSpc>
                <a:spcPct val="80000"/>
              </a:lnSpc>
            </a:pPr>
            <a:r>
              <a:rPr lang="en-US" altLang="en-US" sz="2800" dirty="0"/>
              <a:t>Became masters at psychological characterization, </a:t>
            </a:r>
            <a:r>
              <a:rPr lang="en-US" altLang="en-US" sz="2800" u="sng" dirty="0"/>
              <a:t>detailed descriptions of everyday life in realistic settings, and dialogue </a:t>
            </a:r>
            <a:r>
              <a:rPr lang="en-US" altLang="en-US" sz="2800" dirty="0"/>
              <a:t>that captures the idioms of natural human speech </a:t>
            </a:r>
          </a:p>
          <a:p>
            <a:pPr>
              <a:lnSpc>
                <a:spcPct val="80000"/>
              </a:lnSpc>
            </a:pPr>
            <a:endParaRPr lang="en-US" altLang="en-US" dirty="0"/>
          </a:p>
          <a:p>
            <a:pPr>
              <a:lnSpc>
                <a:spcPct val="80000"/>
              </a:lnSpc>
            </a:pPr>
            <a:endParaRPr lang="en-US" altLang="en-US" dirty="0"/>
          </a:p>
        </p:txBody>
      </p:sp>
    </p:spTree>
    <p:extLst>
      <p:ext uri="{BB962C8B-B14F-4D97-AF65-F5344CB8AC3E}">
        <p14:creationId xmlns:p14="http://schemas.microsoft.com/office/powerpoint/2010/main" val="1230884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700" dirty="0"/>
              <a:t>Local Color/Regional Literature</a:t>
            </a:r>
          </a:p>
        </p:txBody>
      </p:sp>
      <p:sp>
        <p:nvSpPr>
          <p:cNvPr id="6147" name="Rectangle 3"/>
          <p:cNvSpPr>
            <a:spLocks noGrp="1" noChangeArrowheads="1"/>
          </p:cNvSpPr>
          <p:nvPr>
            <p:ph idx="1"/>
          </p:nvPr>
        </p:nvSpPr>
        <p:spPr>
          <a:xfrm>
            <a:off x="677334" y="1270000"/>
            <a:ext cx="3527739" cy="4300583"/>
          </a:xfrm>
        </p:spPr>
        <p:txBody>
          <a:bodyPr>
            <a:noAutofit/>
          </a:bodyPr>
          <a:lstStyle/>
          <a:p>
            <a:r>
              <a:rPr lang="en-US" altLang="en-US" sz="3200" i="1" dirty="0"/>
              <a:t>Local color</a:t>
            </a:r>
            <a:r>
              <a:rPr lang="en-US" altLang="en-US" sz="3200" dirty="0"/>
              <a:t> or </a:t>
            </a:r>
            <a:r>
              <a:rPr lang="en-US" altLang="en-US" sz="3200" i="1" dirty="0"/>
              <a:t>regional </a:t>
            </a:r>
            <a:r>
              <a:rPr lang="en-US" altLang="en-US" sz="3200" dirty="0"/>
              <a:t>literature focuses on the characters, dialect, customs, topography, and other features particular to a specific region</a:t>
            </a:r>
            <a:r>
              <a:rPr lang="en-US" altLang="en-US" sz="3200" dirty="0"/>
              <a:t>.</a:t>
            </a:r>
            <a:endParaRPr lang="en-US" altLang="en-US" sz="3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1054" y="1690688"/>
            <a:ext cx="6320383" cy="4205927"/>
          </a:xfrm>
          <a:prstGeom prst="rect">
            <a:avLst/>
          </a:prstGeom>
        </p:spPr>
      </p:pic>
    </p:spTree>
    <p:extLst>
      <p:ext uri="{BB962C8B-B14F-4D97-AF65-F5344CB8AC3E}">
        <p14:creationId xmlns:p14="http://schemas.microsoft.com/office/powerpoint/2010/main" val="335394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z="2700" dirty="0"/>
              <a:t>Shared Characteristics in Local Color &amp; Regional Literature</a:t>
            </a:r>
          </a:p>
        </p:txBody>
      </p:sp>
      <p:sp>
        <p:nvSpPr>
          <p:cNvPr id="20483" name="Rectangle 3"/>
          <p:cNvSpPr>
            <a:spLocks noGrp="1" noChangeArrowheads="1"/>
          </p:cNvSpPr>
          <p:nvPr>
            <p:ph type="body" sz="half" idx="1"/>
          </p:nvPr>
        </p:nvSpPr>
        <p:spPr>
          <a:xfrm>
            <a:off x="1751528" y="1635617"/>
            <a:ext cx="2614410" cy="3793633"/>
          </a:xfrm>
        </p:spPr>
        <p:txBody>
          <a:bodyPr>
            <a:normAutofit/>
          </a:bodyPr>
          <a:lstStyle/>
          <a:p>
            <a:endParaRPr lang="en-US" altLang="en-US" sz="2100" dirty="0"/>
          </a:p>
          <a:p>
            <a:r>
              <a:rPr lang="en-US" altLang="en-US" sz="3200" dirty="0"/>
              <a:t>Setting</a:t>
            </a:r>
          </a:p>
          <a:p>
            <a:r>
              <a:rPr lang="en-US" altLang="en-US" sz="3200" dirty="0"/>
              <a:t>Characters</a:t>
            </a:r>
          </a:p>
          <a:p>
            <a:r>
              <a:rPr lang="en-US" altLang="en-US" sz="3200" dirty="0"/>
              <a:t>Narrator</a:t>
            </a:r>
          </a:p>
          <a:p>
            <a:r>
              <a:rPr lang="en-US" altLang="en-US" sz="3200" dirty="0"/>
              <a:t>Plots</a:t>
            </a:r>
          </a:p>
          <a:p>
            <a:r>
              <a:rPr lang="en-US" altLang="en-US" sz="3200" dirty="0"/>
              <a:t>Themes</a:t>
            </a:r>
          </a:p>
          <a:p>
            <a:endParaRPr lang="en-US" altLang="en-US" sz="2100" dirty="0"/>
          </a:p>
        </p:txBody>
      </p:sp>
      <p:pic>
        <p:nvPicPr>
          <p:cNvPr id="20485" name="Picture 5" descr="Regional Painti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08373" y="1535070"/>
            <a:ext cx="3966692" cy="48304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15388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a:t>Setting</a:t>
            </a:r>
          </a:p>
        </p:txBody>
      </p:sp>
      <p:pic>
        <p:nvPicPr>
          <p:cNvPr id="15365" name="Picture 5" descr="Regionalism - grass"/>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13523" b="14022"/>
          <a:stretch/>
        </p:blipFill>
        <p:spPr>
          <a:xfrm>
            <a:off x="847366" y="1571222"/>
            <a:ext cx="5350234" cy="3876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3" name="Rectangle 3"/>
          <p:cNvSpPr>
            <a:spLocks noGrp="1" noChangeArrowheads="1"/>
          </p:cNvSpPr>
          <p:nvPr>
            <p:ph type="body" sz="half" idx="2"/>
          </p:nvPr>
        </p:nvSpPr>
        <p:spPr/>
        <p:txBody>
          <a:bodyPr>
            <a:noAutofit/>
          </a:bodyPr>
          <a:lstStyle/>
          <a:p>
            <a:r>
              <a:rPr lang="en-US" altLang="en-US" sz="3200" dirty="0"/>
              <a:t>The emphasis is frequently on nature and the limitations it imposes; settings are frequently remote and inaccessible. </a:t>
            </a:r>
            <a:r>
              <a:rPr lang="en-US" altLang="en-US" sz="3200" u="sng" dirty="0"/>
              <a:t>The setting is integral to the story and may sometimes become a character in itself. </a:t>
            </a:r>
          </a:p>
        </p:txBody>
      </p:sp>
    </p:spTree>
    <p:extLst>
      <p:ext uri="{BB962C8B-B14F-4D97-AF65-F5344CB8AC3E}">
        <p14:creationId xmlns:p14="http://schemas.microsoft.com/office/powerpoint/2010/main" val="4220950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7" descr="of_mice_and_men_ver1"/>
          <p:cNvPicPr>
            <a:picLocks noChangeAspect="1" noChangeArrowheads="1"/>
          </p:cNvPicPr>
          <p:nvPr/>
        </p:nvPicPr>
        <p:blipFill>
          <a:blip r:embed="rId3">
            <a:extLst>
              <a:ext uri="{28A0092B-C50C-407E-A947-70E740481C1C}">
                <a14:useLocalDpi xmlns:a14="http://schemas.microsoft.com/office/drawing/2010/main" val="0"/>
              </a:ext>
            </a:extLst>
          </a:blip>
          <a:srcRect l="4805" t="16000" r="6306" b="12000"/>
          <a:stretch>
            <a:fillRect/>
          </a:stretch>
        </p:blipFill>
        <p:spPr bwMode="auto">
          <a:xfrm>
            <a:off x="2485824" y="405684"/>
            <a:ext cx="40735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0" descr="micecov"/>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tretch>
            <a:fillRect/>
          </a:stretch>
        </p:blipFill>
        <p:spPr>
          <a:xfrm>
            <a:off x="6559349" y="2882184"/>
            <a:ext cx="2371725" cy="3286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18823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2743200" y="381001"/>
            <a:ext cx="6629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50000"/>
              </a:spcBef>
              <a:buClrTx/>
              <a:buSzTx/>
              <a:buFontTx/>
              <a:buNone/>
            </a:pPr>
            <a:r>
              <a:rPr lang="en-GB" altLang="en-US" sz="6000" b="1">
                <a:latin typeface="American Classic" pitchFamily="18" charset="0"/>
              </a:rPr>
              <a:t>The Book</a:t>
            </a:r>
          </a:p>
        </p:txBody>
      </p:sp>
      <p:pic>
        <p:nvPicPr>
          <p:cNvPr id="79875" name="Picture 3" descr="m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1" y="2057401"/>
            <a:ext cx="1806575"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Text Box 4"/>
          <p:cNvSpPr txBox="1">
            <a:spLocks noChangeArrowheads="1"/>
          </p:cNvSpPr>
          <p:nvPr/>
        </p:nvSpPr>
        <p:spPr bwMode="auto">
          <a:xfrm>
            <a:off x="553792" y="1532587"/>
            <a:ext cx="7675808" cy="498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50000"/>
              </a:spcBef>
              <a:buClrTx/>
              <a:buSzTx/>
              <a:buFont typeface="Wingdings" panose="05000000000000000000" pitchFamily="2" charset="2"/>
              <a:buChar char="v"/>
            </a:pPr>
            <a:r>
              <a:rPr lang="en-GB" altLang="en-US" sz="2400" b="1" i="1" dirty="0">
                <a:latin typeface="American Classic" pitchFamily="18" charset="0"/>
              </a:rPr>
              <a:t>Of Mice and Men</a:t>
            </a:r>
            <a:r>
              <a:rPr lang="en-GB" altLang="en-US" sz="2400" b="1" dirty="0">
                <a:latin typeface="American Classic" pitchFamily="18" charset="0"/>
              </a:rPr>
              <a:t> was originally called </a:t>
            </a:r>
            <a:r>
              <a:rPr lang="en-GB" altLang="en-US" sz="2400" b="1" i="1" dirty="0">
                <a:latin typeface="American Classic" pitchFamily="18" charset="0"/>
              </a:rPr>
              <a:t>Something That Happened</a:t>
            </a:r>
            <a:r>
              <a:rPr lang="en-GB" altLang="en-US" sz="2400" b="1" dirty="0">
                <a:latin typeface="American Classic" pitchFamily="18" charset="0"/>
              </a:rPr>
              <a:t>.</a:t>
            </a:r>
          </a:p>
          <a:p>
            <a:pPr eaLnBrk="1" hangingPunct="1">
              <a:spcBef>
                <a:spcPct val="50000"/>
              </a:spcBef>
              <a:buClrTx/>
              <a:buSzTx/>
              <a:buFont typeface="Wingdings" panose="05000000000000000000" pitchFamily="2" charset="2"/>
              <a:buChar char="v"/>
            </a:pPr>
            <a:r>
              <a:rPr lang="en-GB" altLang="en-US" sz="2400" b="1" dirty="0">
                <a:latin typeface="American Classic" pitchFamily="18" charset="0"/>
              </a:rPr>
              <a:t> When Steinbeck first thought of the idea for the book he intended it to be for children. Steinbeck told a friend that he was experimenting with a new “dramatic form.” </a:t>
            </a:r>
          </a:p>
          <a:p>
            <a:pPr eaLnBrk="1" hangingPunct="1">
              <a:spcBef>
                <a:spcPct val="50000"/>
              </a:spcBef>
              <a:buClrTx/>
              <a:buSzTx/>
              <a:buFont typeface="Wingdings" panose="05000000000000000000" pitchFamily="2" charset="2"/>
              <a:buChar char="v"/>
            </a:pPr>
            <a:r>
              <a:rPr lang="en-GB" altLang="en-US" sz="2400" b="1" dirty="0">
                <a:latin typeface="American Classic" pitchFamily="18" charset="0"/>
              </a:rPr>
              <a:t>In May 1936, he wrote a manuscript, but his puppy (a setter called Toby) ate it!</a:t>
            </a:r>
          </a:p>
          <a:p>
            <a:pPr eaLnBrk="1" hangingPunct="1">
              <a:spcBef>
                <a:spcPct val="50000"/>
              </a:spcBef>
              <a:buClrTx/>
              <a:buSzTx/>
              <a:buFont typeface="Wingdings" panose="05000000000000000000" pitchFamily="2" charset="2"/>
              <a:buChar char="v"/>
            </a:pPr>
            <a:r>
              <a:rPr lang="en-GB" altLang="en-US" sz="2400" b="1" dirty="0">
                <a:latin typeface="American Classic" pitchFamily="18" charset="0"/>
              </a:rPr>
              <a:t>He said of the book: </a:t>
            </a:r>
          </a:p>
          <a:p>
            <a:pPr lvl="1" eaLnBrk="1" hangingPunct="1">
              <a:spcBef>
                <a:spcPct val="50000"/>
              </a:spcBef>
              <a:buFont typeface="Wingdings" panose="05000000000000000000" pitchFamily="2" charset="2"/>
              <a:buChar char="v"/>
            </a:pPr>
            <a:r>
              <a:rPr lang="en-GB" altLang="en-US" sz="2400" b="1" dirty="0">
                <a:latin typeface="American Classic" pitchFamily="18" charset="0"/>
              </a:rPr>
              <a:t>"</a:t>
            </a:r>
            <a:r>
              <a:rPr lang="en-GB" altLang="en-US" sz="2400" b="1" i="1" dirty="0">
                <a:latin typeface="American Classic" pitchFamily="18" charset="0"/>
              </a:rPr>
              <a:t>It is an experiment and I don't know how successful."</a:t>
            </a:r>
          </a:p>
          <a:p>
            <a:pPr eaLnBrk="1" hangingPunct="1">
              <a:spcBef>
                <a:spcPct val="50000"/>
              </a:spcBef>
              <a:buClrTx/>
              <a:buSzTx/>
              <a:buFontTx/>
              <a:buNone/>
            </a:pPr>
            <a:endParaRPr lang="en-GB" altLang="en-US" sz="2000" b="1" i="1" dirty="0">
              <a:latin typeface="American Classic" pitchFamily="18" charset="0"/>
            </a:endParaRPr>
          </a:p>
        </p:txBody>
      </p:sp>
    </p:spTree>
    <p:extLst>
      <p:ext uri="{BB962C8B-B14F-4D97-AF65-F5344CB8AC3E}">
        <p14:creationId xmlns:p14="http://schemas.microsoft.com/office/powerpoint/2010/main" val="24633026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9874"/>
                                        </p:tgtEl>
                                        <p:attrNameLst>
                                          <p:attrName>style.visibility</p:attrName>
                                        </p:attrNameLst>
                                      </p:cBhvr>
                                      <p:to>
                                        <p:strVal val="visible"/>
                                      </p:to>
                                    </p:set>
                                  </p:childTnLst>
                                </p:cTn>
                              </p:par>
                            </p:childTnLst>
                          </p:cTn>
                        </p:par>
                        <p:par>
                          <p:cTn id="7" fill="hold" nodeType="afterGroup">
                            <p:stCondLst>
                              <p:cond delay="500"/>
                            </p:stCondLst>
                            <p:childTnLst>
                              <p:par>
                                <p:cTn id="8" presetID="19" presetClass="entr" presetSubtype="10" fill="hold" nodeType="afterEffect">
                                  <p:stCondLst>
                                    <p:cond delay="0"/>
                                  </p:stCondLst>
                                  <p:childTnLst>
                                    <p:set>
                                      <p:cBhvr>
                                        <p:cTn id="9" dur="1" fill="hold">
                                          <p:stCondLst>
                                            <p:cond delay="0"/>
                                          </p:stCondLst>
                                        </p:cTn>
                                        <p:tgtEl>
                                          <p:spTgt spid="79875"/>
                                        </p:tgtEl>
                                        <p:attrNameLst>
                                          <p:attrName>style.visibility</p:attrName>
                                        </p:attrNameLst>
                                      </p:cBhvr>
                                      <p:to>
                                        <p:strVal val="visible"/>
                                      </p:to>
                                    </p:set>
                                    <p:anim calcmode="lin" valueType="num">
                                      <p:cBhvr>
                                        <p:cTn id="10" dur="5000" fill="hold"/>
                                        <p:tgtEl>
                                          <p:spTgt spid="79875"/>
                                        </p:tgtEl>
                                        <p:attrNameLst>
                                          <p:attrName>ppt_w</p:attrName>
                                        </p:attrNameLst>
                                      </p:cBhvr>
                                      <p:tavLst>
                                        <p:tav tm="0" fmla="#ppt_w*sin(2.5*pi*$)">
                                          <p:val>
                                            <p:fltVal val="0"/>
                                          </p:val>
                                        </p:tav>
                                        <p:tav tm="100000">
                                          <p:val>
                                            <p:fltVal val="1"/>
                                          </p:val>
                                        </p:tav>
                                      </p:tavLst>
                                    </p:anim>
                                    <p:anim calcmode="lin" valueType="num">
                                      <p:cBhvr>
                                        <p:cTn id="11" dur="5000" fill="hold"/>
                                        <p:tgtEl>
                                          <p:spTgt spid="79875"/>
                                        </p:tgtEl>
                                        <p:attrNameLst>
                                          <p:attrName>ppt_h</p:attrName>
                                        </p:attrNameLst>
                                      </p:cBhvr>
                                      <p:tavLst>
                                        <p:tav tm="0">
                                          <p:val>
                                            <p:strVal val="#ppt_h"/>
                                          </p:val>
                                        </p:tav>
                                        <p:tav tm="100000">
                                          <p:val>
                                            <p:strVal val="#ppt_h"/>
                                          </p:val>
                                        </p:tav>
                                      </p:tavLst>
                                    </p:anim>
                                  </p:childTnLst>
                                </p:cTn>
                              </p:par>
                            </p:childTnLst>
                          </p:cTn>
                        </p:par>
                        <p:par>
                          <p:cTn id="12" fill="hold" nodeType="afterGroup">
                            <p:stCondLst>
                              <p:cond delay="5500"/>
                            </p:stCondLst>
                            <p:childTnLst>
                              <p:par>
                                <p:cTn id="13" presetID="1" presetClass="entr" presetSubtype="0" fill="hold" grpId="0" nodeType="afterEffect">
                                  <p:stCondLst>
                                    <p:cond delay="0"/>
                                  </p:stCondLst>
                                  <p:childTnLst>
                                    <p:set>
                                      <p:cBhvr>
                                        <p:cTn id="14" dur="1" fill="hold">
                                          <p:stCondLst>
                                            <p:cond delay="499"/>
                                          </p:stCondLst>
                                        </p:cTn>
                                        <p:tgtEl>
                                          <p:spTgt spid="79876">
                                            <p:txEl>
                                              <p:pRg st="0" end="0"/>
                                            </p:txEl>
                                          </p:spTgt>
                                        </p:tgtEl>
                                        <p:attrNameLst>
                                          <p:attrName>style.visibility</p:attrName>
                                        </p:attrNameLst>
                                      </p:cBhvr>
                                      <p:to>
                                        <p:strVal val="visible"/>
                                      </p:to>
                                    </p:set>
                                  </p:childTnLst>
                                </p:cTn>
                              </p:par>
                            </p:childTnLst>
                          </p:cTn>
                        </p:par>
                        <p:par>
                          <p:cTn id="15" fill="hold" nodeType="afterGroup">
                            <p:stCondLst>
                              <p:cond delay="6000"/>
                            </p:stCondLst>
                            <p:childTnLst>
                              <p:par>
                                <p:cTn id="16" presetID="1" presetClass="entr" presetSubtype="0" fill="hold" grpId="0" nodeType="afterEffect">
                                  <p:stCondLst>
                                    <p:cond delay="0"/>
                                  </p:stCondLst>
                                  <p:childTnLst>
                                    <p:set>
                                      <p:cBhvr>
                                        <p:cTn id="17" dur="1" fill="hold">
                                          <p:stCondLst>
                                            <p:cond delay="499"/>
                                          </p:stCondLst>
                                        </p:cTn>
                                        <p:tgtEl>
                                          <p:spTgt spid="79876">
                                            <p:txEl>
                                              <p:pRg st="1" end="1"/>
                                            </p:txEl>
                                          </p:spTgt>
                                        </p:tgtEl>
                                        <p:attrNameLst>
                                          <p:attrName>style.visibility</p:attrName>
                                        </p:attrNameLst>
                                      </p:cBhvr>
                                      <p:to>
                                        <p:strVal val="visible"/>
                                      </p:to>
                                    </p:set>
                                  </p:childTnLst>
                                </p:cTn>
                              </p:par>
                            </p:childTnLst>
                          </p:cTn>
                        </p:par>
                        <p:par>
                          <p:cTn id="18" fill="hold" nodeType="afterGroup">
                            <p:stCondLst>
                              <p:cond delay="6500"/>
                            </p:stCondLst>
                            <p:childTnLst>
                              <p:par>
                                <p:cTn id="19" presetID="1" presetClass="entr" presetSubtype="0" fill="hold" grpId="0" nodeType="afterEffect">
                                  <p:stCondLst>
                                    <p:cond delay="0"/>
                                  </p:stCondLst>
                                  <p:childTnLst>
                                    <p:set>
                                      <p:cBhvr>
                                        <p:cTn id="20" dur="1" fill="hold">
                                          <p:stCondLst>
                                            <p:cond delay="499"/>
                                          </p:stCondLst>
                                        </p:cTn>
                                        <p:tgtEl>
                                          <p:spTgt spid="79876">
                                            <p:txEl>
                                              <p:pRg st="2" end="2"/>
                                            </p:txEl>
                                          </p:spTgt>
                                        </p:tgtEl>
                                        <p:attrNameLst>
                                          <p:attrName>style.visibility</p:attrName>
                                        </p:attrNameLst>
                                      </p:cBhvr>
                                      <p:to>
                                        <p:strVal val="visible"/>
                                      </p:to>
                                    </p:set>
                                  </p:childTnLst>
                                </p:cTn>
                              </p:par>
                            </p:childTnLst>
                          </p:cTn>
                        </p:par>
                        <p:par>
                          <p:cTn id="21" fill="hold" nodeType="afterGroup">
                            <p:stCondLst>
                              <p:cond delay="7000"/>
                            </p:stCondLst>
                            <p:childTnLst>
                              <p:par>
                                <p:cTn id="22" presetID="1" presetClass="entr" presetSubtype="0" fill="hold" grpId="0" nodeType="afterEffect">
                                  <p:stCondLst>
                                    <p:cond delay="0"/>
                                  </p:stCondLst>
                                  <p:childTnLst>
                                    <p:set>
                                      <p:cBhvr>
                                        <p:cTn id="23" dur="1" fill="hold">
                                          <p:stCondLst>
                                            <p:cond delay="499"/>
                                          </p:stCondLst>
                                        </p:cTn>
                                        <p:tgtEl>
                                          <p:spTgt spid="79876">
                                            <p:txEl>
                                              <p:pRg st="3" end="3"/>
                                            </p:txEl>
                                          </p:spTgt>
                                        </p:tgtEl>
                                        <p:attrNameLst>
                                          <p:attrName>style.visibility</p:attrName>
                                        </p:attrNameLst>
                                      </p:cBhvr>
                                      <p:to>
                                        <p:strVal val="visible"/>
                                      </p:to>
                                    </p:set>
                                  </p:childTnLst>
                                </p:cTn>
                              </p:par>
                            </p:childTnLst>
                          </p:cTn>
                        </p:par>
                        <p:par>
                          <p:cTn id="24" fill="hold" nodeType="afterGroup">
                            <p:stCondLst>
                              <p:cond delay="7500"/>
                            </p:stCondLst>
                            <p:childTnLst>
                              <p:par>
                                <p:cTn id="25" presetID="1" presetClass="entr" presetSubtype="0" fill="hold" grpId="0" nodeType="afterEffect">
                                  <p:stCondLst>
                                    <p:cond delay="0"/>
                                  </p:stCondLst>
                                  <p:childTnLst>
                                    <p:set>
                                      <p:cBhvr>
                                        <p:cTn id="26" dur="1" fill="hold">
                                          <p:stCondLst>
                                            <p:cond delay="499"/>
                                          </p:stCondLst>
                                        </p:cTn>
                                        <p:tgtEl>
                                          <p:spTgt spid="798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autoUpdateAnimBg="0"/>
      <p:bldP spid="79876"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en-US" sz="4000">
                <a:latin typeface="American Classic" pitchFamily="18" charset="0"/>
              </a:rPr>
              <a:t>Of Mice and Men</a:t>
            </a:r>
            <a:endParaRPr lang="en-AU" sz="4000">
              <a:latin typeface="American Classic" pitchFamily="18" charset="0"/>
            </a:endParaRPr>
          </a:p>
        </p:txBody>
      </p:sp>
      <p:sp>
        <p:nvSpPr>
          <p:cNvPr id="61443" name="Rectangle 3"/>
          <p:cNvSpPr>
            <a:spLocks noGrp="1" noChangeArrowheads="1"/>
          </p:cNvSpPr>
          <p:nvPr>
            <p:ph type="body" sz="half" idx="1"/>
          </p:nvPr>
        </p:nvSpPr>
        <p:spPr/>
        <p:txBody>
          <a:bodyPr>
            <a:normAutofit/>
          </a:bodyPr>
          <a:lstStyle/>
          <a:p>
            <a:pPr eaLnBrk="1" hangingPunct="1">
              <a:defRPr/>
            </a:pPr>
            <a:r>
              <a:rPr lang="en-US" sz="3200" b="1" dirty="0">
                <a:latin typeface="American Classic" pitchFamily="18" charset="0"/>
              </a:rPr>
              <a:t>The novel deals with the issues dear to Steinbeck’s heart - poverty, homelessness, the exploitation of itinerant workers, the failure of the Dream, America’s general moral decline.</a:t>
            </a:r>
            <a:endParaRPr lang="en-AU" sz="3200" b="1" dirty="0">
              <a:latin typeface="American Classic" pitchFamily="18" charset="0"/>
            </a:endParaRPr>
          </a:p>
        </p:txBody>
      </p:sp>
      <p:pic>
        <p:nvPicPr>
          <p:cNvPr id="22532" name="Picture 4" descr="Men talking on sidewalk">
            <a:hlinkClick r:id="rId3"/>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l="13208" t="9834" r="7547" b="7072"/>
          <a:stretch>
            <a:fillRect/>
          </a:stretch>
        </p:blipFill>
        <p:spPr>
          <a:xfrm>
            <a:off x="7543800" y="1371601"/>
            <a:ext cx="2051050"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3" name="Picture 6" descr="Dust bowl image from the 1930's">
            <a:hlinkClick r:id="rId5"/>
          </p:cNvPr>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5715001" y="4724400"/>
            <a:ext cx="2619375" cy="171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4" name="Picture 8" descr="typical migratory worker"/>
          <p:cNvPicPr>
            <a:picLocks noChangeAspect="1" noChangeArrowheads="1"/>
          </p:cNvPicPr>
          <p:nvPr/>
        </p:nvPicPr>
        <p:blipFill>
          <a:blip r:embed="rId7">
            <a:extLst>
              <a:ext uri="{28A0092B-C50C-407E-A947-70E740481C1C}">
                <a14:useLocalDpi xmlns:a14="http://schemas.microsoft.com/office/drawing/2010/main" val="0"/>
              </a:ext>
            </a:extLst>
          </a:blip>
          <a:srcRect l="5234" t="5444" r="8397" b="9262"/>
          <a:stretch>
            <a:fillRect/>
          </a:stretch>
        </p:blipFill>
        <p:spPr bwMode="auto">
          <a:xfrm>
            <a:off x="8305800" y="3200400"/>
            <a:ext cx="1498600"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5" name="Picture 9" descr="migrant mother"/>
          <p:cNvPicPr>
            <a:picLocks noChangeAspect="1" noChangeArrowheads="1"/>
          </p:cNvPicPr>
          <p:nvPr/>
        </p:nvPicPr>
        <p:blipFill>
          <a:blip r:embed="rId8">
            <a:extLst>
              <a:ext uri="{28A0092B-C50C-407E-A947-70E740481C1C}">
                <a14:useLocalDpi xmlns:a14="http://schemas.microsoft.com/office/drawing/2010/main" val="0"/>
              </a:ext>
            </a:extLst>
          </a:blip>
          <a:srcRect l="12685" t="5797" r="11212" b="11594"/>
          <a:stretch>
            <a:fillRect/>
          </a:stretch>
        </p:blipFill>
        <p:spPr bwMode="auto">
          <a:xfrm>
            <a:off x="6019800" y="2667000"/>
            <a:ext cx="1684338" cy="2286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6" name="Picture 10" descr="fatherishome"/>
          <p:cNvPicPr>
            <a:picLocks noChangeAspect="1" noChangeArrowheads="1"/>
          </p:cNvPicPr>
          <p:nvPr/>
        </p:nvPicPr>
        <p:blipFill>
          <a:blip r:embed="rId9">
            <a:extLst>
              <a:ext uri="{28A0092B-C50C-407E-A947-70E740481C1C}">
                <a14:useLocalDpi xmlns:a14="http://schemas.microsoft.com/office/drawing/2010/main" val="0"/>
              </a:ext>
            </a:extLst>
          </a:blip>
          <a:srcRect l="9108" t="13310" r="21671" b="16811"/>
          <a:stretch>
            <a:fillRect/>
          </a:stretch>
        </p:blipFill>
        <p:spPr bwMode="auto">
          <a:xfrm>
            <a:off x="8915400" y="4876800"/>
            <a:ext cx="1517650" cy="167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70810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8" descr="steinbe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505201"/>
            <a:ext cx="2819400"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2286000" y="533400"/>
            <a:ext cx="7772400" cy="2209800"/>
          </a:xfrm>
        </p:spPr>
        <p:txBody>
          <a:bodyPr/>
          <a:lstStyle/>
          <a:p>
            <a:pPr algn="ctr" eaLnBrk="1" hangingPunct="1">
              <a:defRPr/>
            </a:pPr>
            <a:r>
              <a:rPr lang="en-US" sz="6600" dirty="0">
                <a:latin typeface="Book Antiqua" pitchFamily="18" charset="0"/>
              </a:rPr>
              <a:t>John Steinbeck</a:t>
            </a:r>
            <a:r>
              <a:rPr lang="en-US" sz="5400" dirty="0">
                <a:latin typeface="Book Antiqua" pitchFamily="18" charset="0"/>
              </a:rPr>
              <a:t> </a:t>
            </a:r>
            <a:br>
              <a:rPr lang="en-US" sz="5400" dirty="0">
                <a:latin typeface="Book Antiqua" pitchFamily="18" charset="0"/>
              </a:rPr>
            </a:br>
            <a:r>
              <a:rPr lang="en-US" sz="3600" dirty="0">
                <a:latin typeface="Book Antiqua" pitchFamily="18" charset="0"/>
              </a:rPr>
              <a:t>One of The Great American </a:t>
            </a:r>
            <a:br>
              <a:rPr lang="en-US" sz="3600" dirty="0">
                <a:latin typeface="Book Antiqua" pitchFamily="18" charset="0"/>
              </a:rPr>
            </a:br>
            <a:r>
              <a:rPr lang="en-US" sz="3600" dirty="0">
                <a:latin typeface="Book Antiqua" pitchFamily="18" charset="0"/>
              </a:rPr>
              <a:t>Writers of the 20</a:t>
            </a:r>
            <a:r>
              <a:rPr lang="en-US" sz="3600" baseline="30000" dirty="0">
                <a:latin typeface="Book Antiqua" pitchFamily="18" charset="0"/>
              </a:rPr>
              <a:t>th</a:t>
            </a:r>
            <a:r>
              <a:rPr lang="en-US" sz="3600" dirty="0">
                <a:latin typeface="Book Antiqua" pitchFamily="18" charset="0"/>
              </a:rPr>
              <a:t> Century</a:t>
            </a:r>
            <a:endParaRPr lang="en-US" sz="3600" i="1" dirty="0">
              <a:latin typeface="Book Antiqua" pitchFamily="18" charset="0"/>
            </a:endParaRPr>
          </a:p>
        </p:txBody>
      </p:sp>
      <p:pic>
        <p:nvPicPr>
          <p:cNvPr id="4100" name="Picture 14" desc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1" y="3276600"/>
            <a:ext cx="214312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6" descr="john-steinbeck-200x3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3429000"/>
            <a:ext cx="1905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619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1981200" y="277814"/>
            <a:ext cx="8229600" cy="865187"/>
          </a:xfrm>
        </p:spPr>
        <p:txBody>
          <a:bodyPr/>
          <a:lstStyle/>
          <a:p>
            <a:pPr eaLnBrk="1" hangingPunct="1">
              <a:defRPr/>
            </a:pPr>
            <a:r>
              <a:rPr lang="en-US" sz="4800">
                <a:latin typeface="Agency FB" pitchFamily="34" charset="0"/>
              </a:rPr>
              <a:t>Main Characters: Lennie &amp; George</a:t>
            </a:r>
          </a:p>
        </p:txBody>
      </p:sp>
      <p:pic>
        <p:nvPicPr>
          <p:cNvPr id="23555" name="Picture 4" descr="10251_01_272w"/>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731704" y="1283593"/>
            <a:ext cx="3603625"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811369" y="1096338"/>
            <a:ext cx="4456090" cy="5139869"/>
          </a:xfrm>
          <a:prstGeom prst="rect">
            <a:avLst/>
          </a:prstGeom>
          <a:noFill/>
        </p:spPr>
        <p:txBody>
          <a:bodyPr wrap="square" rtlCol="0">
            <a:spAutoFit/>
          </a:bodyPr>
          <a:lstStyle/>
          <a:p>
            <a:pPr marL="285750" indent="-285750">
              <a:buFont typeface="Arial" panose="020B0604020202020204" pitchFamily="34" charset="0"/>
              <a:buChar char="•"/>
            </a:pPr>
            <a:r>
              <a:rPr lang="en-US" sz="2400" b="1" dirty="0"/>
              <a:t>George</a:t>
            </a:r>
            <a:r>
              <a:rPr lang="en-US" sz="2000" dirty="0"/>
              <a:t> is described as physically small with very sharp features, an opposite to Lennie Small. Milton is the last name of the author of one of Steinbeck's favorite works, Paradise Lost. In that epic poem, Adam and Eve fall from grace in the Garden of Eden</a:t>
            </a:r>
            <a:r>
              <a:rPr lang="en-US" sz="2000" dirty="0" smtClean="0"/>
              <a:t>.</a:t>
            </a:r>
          </a:p>
          <a:p>
            <a:pPr marL="285750" indent="-285750">
              <a:buFont typeface="Arial" panose="020B0604020202020204" pitchFamily="34" charset="0"/>
              <a:buChar char="•"/>
            </a:pPr>
            <a:r>
              <a:rPr lang="en-US" sz="2400" b="1" dirty="0"/>
              <a:t>Lennie</a:t>
            </a:r>
            <a:r>
              <a:rPr lang="en-US" sz="2000" dirty="0"/>
              <a:t> as a large, strong, lumbering, simple-minded man who is usually unaware of his actions and surroundings. His favorite thing to do is pet soft things. When we first meet him, he has a dead mouse in his pocket that he is petting with his thumb.</a:t>
            </a:r>
            <a:endParaRPr lang="en-US" sz="2000" dirty="0"/>
          </a:p>
        </p:txBody>
      </p:sp>
    </p:spTree>
    <p:extLst>
      <p:ext uri="{BB962C8B-B14F-4D97-AF65-F5344CB8AC3E}">
        <p14:creationId xmlns:p14="http://schemas.microsoft.com/office/powerpoint/2010/main" val="264035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l" eaLnBrk="1" hangingPunct="1">
              <a:defRPr/>
            </a:pPr>
            <a:r>
              <a:rPr lang="en-US" smtClean="0">
                <a:latin typeface="Book Antiqua" pitchFamily="18" charset="0"/>
              </a:rPr>
              <a:t>The setting in </a:t>
            </a:r>
            <a:r>
              <a:rPr lang="en-US" i="1" smtClean="0">
                <a:latin typeface="Book Antiqua" pitchFamily="18" charset="0"/>
              </a:rPr>
              <a:t>Of</a:t>
            </a:r>
            <a:r>
              <a:rPr lang="en-US" smtClean="0">
                <a:latin typeface="Book Antiqua" pitchFamily="18" charset="0"/>
              </a:rPr>
              <a:t> </a:t>
            </a:r>
            <a:r>
              <a:rPr lang="en-US" i="1" smtClean="0">
                <a:latin typeface="Book Antiqua" pitchFamily="18" charset="0"/>
              </a:rPr>
              <a:t>Mice and Men</a:t>
            </a:r>
            <a:endParaRPr lang="en-US" smtClean="0">
              <a:latin typeface="Book Antiqua" pitchFamily="18" charset="0"/>
            </a:endParaRPr>
          </a:p>
        </p:txBody>
      </p:sp>
      <p:sp>
        <p:nvSpPr>
          <p:cNvPr id="25603" name="Rectangle 3"/>
          <p:cNvSpPr>
            <a:spLocks noGrp="1" noChangeArrowheads="1"/>
          </p:cNvSpPr>
          <p:nvPr>
            <p:ph type="body" sz="half" idx="1"/>
          </p:nvPr>
        </p:nvSpPr>
        <p:spPr/>
        <p:txBody>
          <a:bodyPr/>
          <a:lstStyle/>
          <a:p>
            <a:pPr eaLnBrk="1" hangingPunct="1">
              <a:lnSpc>
                <a:spcPct val="80000"/>
              </a:lnSpc>
              <a:defRPr/>
            </a:pPr>
            <a:r>
              <a:rPr lang="en-US" sz="2400">
                <a:latin typeface="Book Antiqua" pitchFamily="18" charset="0"/>
              </a:rPr>
              <a:t>The novel is set in the farmland of the Salinas valley, where John Steinbeck was born.</a:t>
            </a:r>
          </a:p>
          <a:p>
            <a:pPr eaLnBrk="1" hangingPunct="1">
              <a:lnSpc>
                <a:spcPct val="80000"/>
              </a:lnSpc>
              <a:defRPr/>
            </a:pPr>
            <a:r>
              <a:rPr lang="en-US" sz="2400">
                <a:latin typeface="Book Antiqua" pitchFamily="18" charset="0"/>
              </a:rPr>
              <a:t>The ranch in the novel is near Soledad, which is south-east of Salinas on the Salinas river.</a:t>
            </a:r>
          </a:p>
          <a:p>
            <a:pPr eaLnBrk="1" hangingPunct="1">
              <a:lnSpc>
                <a:spcPct val="80000"/>
              </a:lnSpc>
              <a:defRPr/>
            </a:pPr>
            <a:r>
              <a:rPr lang="en-US" sz="2400">
                <a:latin typeface="Book Antiqua" pitchFamily="18" charset="0"/>
              </a:rPr>
              <a:t>The countryside described at the beginning of the novel, and the ranch itself is based on Steinbeck’s own experiences. </a:t>
            </a:r>
          </a:p>
        </p:txBody>
      </p:sp>
      <p:pic>
        <p:nvPicPr>
          <p:cNvPr id="27652" name="Picture 8" descr="salina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019801" y="1295400"/>
            <a:ext cx="2257425" cy="381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3" name="Picture 13" descr="valley"/>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tretch>
            <a:fillRect/>
          </a:stretch>
        </p:blipFill>
        <p:spPr>
          <a:xfrm>
            <a:off x="7951021" y="3941763"/>
            <a:ext cx="1877957" cy="2189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951375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524000" y="277814"/>
            <a:ext cx="8686800" cy="1139825"/>
          </a:xfrm>
        </p:spPr>
        <p:txBody>
          <a:bodyPr/>
          <a:lstStyle/>
          <a:p>
            <a:pPr eaLnBrk="1" hangingPunct="1">
              <a:defRPr/>
            </a:pPr>
            <a:r>
              <a:rPr lang="en-US" smtClean="0">
                <a:latin typeface="American Classic" pitchFamily="18" charset="0"/>
              </a:rPr>
              <a:t>Soledad, California</a:t>
            </a:r>
            <a:endParaRPr lang="en-AU" smtClean="0">
              <a:latin typeface="American Classic" pitchFamily="18" charset="0"/>
            </a:endParaRPr>
          </a:p>
        </p:txBody>
      </p:sp>
      <p:pic>
        <p:nvPicPr>
          <p:cNvPr id="28675" name="Picture 4" descr="salin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462" y="701239"/>
            <a:ext cx="5324766" cy="373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5" descr="salin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6372" y="2173022"/>
            <a:ext cx="5004091" cy="259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6" descr="highl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0462" y="4407427"/>
            <a:ext cx="2555807" cy="240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88224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en-US" smtClean="0">
                <a:latin typeface="American Classic" pitchFamily="18" charset="0"/>
              </a:rPr>
              <a:t>California in the 1930s</a:t>
            </a:r>
            <a:endParaRPr lang="en-AU" smtClean="0">
              <a:latin typeface="American Classic" pitchFamily="18" charset="0"/>
            </a:endParaRPr>
          </a:p>
        </p:txBody>
      </p:sp>
      <p:pic>
        <p:nvPicPr>
          <p:cNvPr id="29701" name="Picture 6" descr="lb-1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187521" y="4002109"/>
            <a:ext cx="4038600" cy="2541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699" name="Picture 4" descr="Vwesternho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160239"/>
            <a:ext cx="266858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5" descr="Photograph of the Buckhorn Lod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203102"/>
            <a:ext cx="41148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83875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sz="4000">
                <a:latin typeface="Book Antiqua" pitchFamily="18" charset="0"/>
              </a:rPr>
              <a:t>Why Migrant Workers?</a:t>
            </a:r>
          </a:p>
        </p:txBody>
      </p:sp>
      <p:sp>
        <p:nvSpPr>
          <p:cNvPr id="26627" name="Rectangle 3"/>
          <p:cNvSpPr>
            <a:spLocks noGrp="1" noChangeArrowheads="1"/>
          </p:cNvSpPr>
          <p:nvPr>
            <p:ph type="body" sz="half" idx="2"/>
          </p:nvPr>
        </p:nvSpPr>
        <p:spPr/>
        <p:txBody>
          <a:bodyPr/>
          <a:lstStyle/>
          <a:p>
            <a:pPr eaLnBrk="1" hangingPunct="1">
              <a:lnSpc>
                <a:spcPct val="90000"/>
              </a:lnSpc>
              <a:defRPr/>
            </a:pPr>
            <a:r>
              <a:rPr lang="en-US" sz="2400">
                <a:latin typeface="Book Antiqua" pitchFamily="18" charset="0"/>
              </a:rPr>
              <a:t>Before technology created farm machinery, humans had to do a lot of the farm work by hand.</a:t>
            </a:r>
          </a:p>
          <a:p>
            <a:pPr eaLnBrk="1" hangingPunct="1">
              <a:lnSpc>
                <a:spcPct val="90000"/>
              </a:lnSpc>
              <a:defRPr/>
            </a:pPr>
            <a:r>
              <a:rPr lang="en-US" sz="2400">
                <a:latin typeface="Book Antiqua" pitchFamily="18" charset="0"/>
              </a:rPr>
              <a:t>Between the 1880s and the 1930s, thousands of men would travel the countryside in search of work.</a:t>
            </a:r>
          </a:p>
          <a:p>
            <a:pPr eaLnBrk="1" hangingPunct="1">
              <a:lnSpc>
                <a:spcPct val="90000"/>
              </a:lnSpc>
              <a:defRPr/>
            </a:pPr>
            <a:r>
              <a:rPr lang="en-US" sz="2400">
                <a:latin typeface="Book Antiqua" pitchFamily="18" charset="0"/>
              </a:rPr>
              <a:t>Such work included the harvesting of wheat and barley.</a:t>
            </a:r>
            <a:endParaRPr lang="en-US" sz="2400"/>
          </a:p>
        </p:txBody>
      </p:sp>
      <p:pic>
        <p:nvPicPr>
          <p:cNvPr id="30725" name="Picture 8" descr="LaJaraWorker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320" y="1226847"/>
            <a:ext cx="2598494"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10" descr="migran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779" y="2930235"/>
            <a:ext cx="2316631" cy="182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6" descr="ii9508101a">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08814" y="1600201"/>
            <a:ext cx="2683985" cy="187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2" descr="7258-Harvesting_wheat">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0681" y="4730120"/>
            <a:ext cx="2588722" cy="188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14" descr="page5_02">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59403" y="4752347"/>
            <a:ext cx="2607040" cy="173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07523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81200" y="152400"/>
            <a:ext cx="8229600" cy="1143000"/>
          </a:xfrm>
        </p:spPr>
        <p:txBody>
          <a:bodyPr/>
          <a:lstStyle/>
          <a:p>
            <a:pPr algn="l" eaLnBrk="1" hangingPunct="1">
              <a:defRPr/>
            </a:pPr>
            <a:r>
              <a:rPr lang="en-US" smtClean="0">
                <a:latin typeface="Book Antiqua" pitchFamily="18" charset="0"/>
              </a:rPr>
              <a:t>Migrant Workers</a:t>
            </a:r>
          </a:p>
        </p:txBody>
      </p:sp>
      <p:sp>
        <p:nvSpPr>
          <p:cNvPr id="27652" name="Rectangle 4"/>
          <p:cNvSpPr>
            <a:spLocks noGrp="1" noChangeArrowheads="1"/>
          </p:cNvSpPr>
          <p:nvPr>
            <p:ph type="body" sz="half" idx="1"/>
          </p:nvPr>
        </p:nvSpPr>
        <p:spPr>
          <a:xfrm>
            <a:off x="1981200" y="1143000"/>
            <a:ext cx="4953000" cy="5410200"/>
          </a:xfrm>
        </p:spPr>
        <p:txBody>
          <a:bodyPr/>
          <a:lstStyle/>
          <a:p>
            <a:pPr eaLnBrk="1" hangingPunct="1">
              <a:lnSpc>
                <a:spcPct val="90000"/>
              </a:lnSpc>
              <a:defRPr/>
            </a:pPr>
            <a:r>
              <a:rPr lang="en-US" sz="2400">
                <a:latin typeface="Book Antiqua" pitchFamily="18" charset="0"/>
              </a:rPr>
              <a:t>These workers would earn $2.50 or $3.00 a day, plus food and shelter.</a:t>
            </a:r>
          </a:p>
          <a:p>
            <a:pPr eaLnBrk="1" hangingPunct="1">
              <a:lnSpc>
                <a:spcPct val="90000"/>
              </a:lnSpc>
              <a:defRPr/>
            </a:pPr>
            <a:r>
              <a:rPr lang="en-US" sz="2400">
                <a:latin typeface="Book Antiqua" pitchFamily="18" charset="0"/>
              </a:rPr>
              <a:t>During the 1930s, the unemployment rate was high in the U.S., and with so many men searching for work, agencies were set up to send farm workers to where they were needed.</a:t>
            </a:r>
          </a:p>
          <a:p>
            <a:pPr eaLnBrk="1" hangingPunct="1">
              <a:lnSpc>
                <a:spcPct val="90000"/>
              </a:lnSpc>
              <a:defRPr/>
            </a:pPr>
            <a:r>
              <a:rPr lang="en-US" sz="2400">
                <a:latin typeface="Book Antiqua" pitchFamily="18" charset="0"/>
              </a:rPr>
              <a:t>In the novel, George and Lennie (the two main characters) were given work cards from Murray and Ready’s, which was one of the farm work agencies.</a:t>
            </a:r>
          </a:p>
        </p:txBody>
      </p:sp>
      <p:pic>
        <p:nvPicPr>
          <p:cNvPr id="31748" name="Picture 9" descr="ulla1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t="13649"/>
          <a:stretch>
            <a:fillRect/>
          </a:stretch>
        </p:blipFill>
        <p:spPr bwMode="auto">
          <a:xfrm>
            <a:off x="7391400" y="1219200"/>
            <a:ext cx="25908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1" descr="h_1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2832100"/>
            <a:ext cx="2590800"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3" descr="9_haypeopl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1400" y="4481512"/>
            <a:ext cx="2590800" cy="168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4501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US" sz="4000">
                <a:latin typeface="American Classic" pitchFamily="18" charset="0"/>
              </a:rPr>
              <a:t>Chasing the American Dream</a:t>
            </a:r>
          </a:p>
        </p:txBody>
      </p:sp>
      <p:sp>
        <p:nvSpPr>
          <p:cNvPr id="53251" name="Rectangle 3"/>
          <p:cNvSpPr>
            <a:spLocks noGrp="1" noChangeArrowheads="1"/>
          </p:cNvSpPr>
          <p:nvPr>
            <p:ph type="body" sz="half" idx="1"/>
          </p:nvPr>
        </p:nvSpPr>
        <p:spPr>
          <a:xfrm>
            <a:off x="1981200" y="1600201"/>
            <a:ext cx="5029200" cy="4530725"/>
          </a:xfrm>
        </p:spPr>
        <p:txBody>
          <a:bodyPr/>
          <a:lstStyle/>
          <a:p>
            <a:pPr eaLnBrk="1" hangingPunct="1">
              <a:lnSpc>
                <a:spcPct val="80000"/>
              </a:lnSpc>
              <a:defRPr/>
            </a:pPr>
            <a:r>
              <a:rPr lang="en-US" sz="2400" b="1">
                <a:latin typeface="American Classic" pitchFamily="18" charset="0"/>
              </a:rPr>
              <a:t>“Give me your tired, your poor, your huddled masses yearning to breathe free, the wretched refuse of your teeming shore.</a:t>
            </a:r>
          </a:p>
          <a:p>
            <a:pPr eaLnBrk="1" hangingPunct="1">
              <a:lnSpc>
                <a:spcPct val="80000"/>
              </a:lnSpc>
              <a:buFont typeface="Wingdings" panose="05000000000000000000" pitchFamily="2" charset="2"/>
              <a:buNone/>
              <a:defRPr/>
            </a:pPr>
            <a:r>
              <a:rPr lang="en-US" sz="2400" b="1">
                <a:latin typeface="American Classic" pitchFamily="18" charset="0"/>
              </a:rPr>
              <a:t>    Send these, the homeless, tempest tost to me,</a:t>
            </a:r>
          </a:p>
          <a:p>
            <a:pPr eaLnBrk="1" hangingPunct="1">
              <a:lnSpc>
                <a:spcPct val="80000"/>
              </a:lnSpc>
              <a:buFont typeface="Wingdings" panose="05000000000000000000" pitchFamily="2" charset="2"/>
              <a:buNone/>
              <a:defRPr/>
            </a:pPr>
            <a:r>
              <a:rPr lang="en-US" sz="2400" b="1">
                <a:latin typeface="American Classic" pitchFamily="18" charset="0"/>
              </a:rPr>
              <a:t>     I lift my lamp beside the golden door.”</a:t>
            </a:r>
          </a:p>
          <a:p>
            <a:pPr eaLnBrk="1" hangingPunct="1">
              <a:lnSpc>
                <a:spcPct val="80000"/>
              </a:lnSpc>
              <a:buFont typeface="Wingdings" panose="05000000000000000000" pitchFamily="2" charset="2"/>
              <a:buNone/>
              <a:defRPr/>
            </a:pPr>
            <a:r>
              <a:rPr lang="en-US" sz="2400">
                <a:latin typeface="American Classic" pitchFamily="18" charset="0"/>
              </a:rPr>
              <a:t>     ( </a:t>
            </a:r>
            <a:r>
              <a:rPr lang="en-US" sz="2400" b="1" i="1">
                <a:latin typeface="American Classic" pitchFamily="18" charset="0"/>
              </a:rPr>
              <a:t>Emma Lazarus)</a:t>
            </a:r>
          </a:p>
          <a:p>
            <a:pPr eaLnBrk="1" hangingPunct="1">
              <a:lnSpc>
                <a:spcPct val="80000"/>
              </a:lnSpc>
              <a:buFont typeface="Wingdings" panose="05000000000000000000" pitchFamily="2" charset="2"/>
              <a:buNone/>
              <a:defRPr/>
            </a:pPr>
            <a:endParaRPr lang="en-US" sz="2400" b="1" i="1">
              <a:latin typeface="American Classic" pitchFamily="18" charset="0"/>
            </a:endParaRPr>
          </a:p>
          <a:p>
            <a:pPr eaLnBrk="1" hangingPunct="1">
              <a:lnSpc>
                <a:spcPct val="80000"/>
              </a:lnSpc>
              <a:buFont typeface="Wingdings" panose="05000000000000000000" pitchFamily="2" charset="2"/>
              <a:buNone/>
              <a:defRPr/>
            </a:pPr>
            <a:r>
              <a:rPr lang="en-US" sz="2400" b="1" u="sng">
                <a:latin typeface="American Classic" pitchFamily="18" charset="0"/>
              </a:rPr>
              <a:t>Written on the base of the Statue of Liberty </a:t>
            </a:r>
            <a:endParaRPr lang="en-AU" sz="2400" b="1" u="sng">
              <a:latin typeface="American Classic" pitchFamily="18" charset="0"/>
            </a:endParaRPr>
          </a:p>
          <a:p>
            <a:pPr eaLnBrk="1" hangingPunct="1">
              <a:lnSpc>
                <a:spcPct val="80000"/>
              </a:lnSpc>
              <a:defRPr/>
            </a:pPr>
            <a:endParaRPr lang="en-US" sz="2400">
              <a:latin typeface="American Classic" pitchFamily="18" charset="0"/>
            </a:endParaRPr>
          </a:p>
        </p:txBody>
      </p:sp>
      <p:pic>
        <p:nvPicPr>
          <p:cNvPr id="32772" name="Picture 5" descr="MPj0316918000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185026" y="1524000"/>
            <a:ext cx="2212975" cy="335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836121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pPr algn="l" eaLnBrk="1" hangingPunct="1">
              <a:defRPr/>
            </a:pPr>
            <a:r>
              <a:rPr lang="en-US" sz="4000" b="1">
                <a:latin typeface="American Classic" pitchFamily="18" charset="0"/>
              </a:rPr>
              <a:t>The American Dream </a:t>
            </a:r>
            <a:br>
              <a:rPr lang="en-US" sz="4000" b="1">
                <a:latin typeface="American Classic" pitchFamily="18" charset="0"/>
              </a:rPr>
            </a:br>
            <a:endParaRPr lang="en-AU" sz="4000" b="1">
              <a:latin typeface="American Classic" pitchFamily="18" charset="0"/>
            </a:endParaRPr>
          </a:p>
        </p:txBody>
      </p:sp>
      <p:sp>
        <p:nvSpPr>
          <p:cNvPr id="51203" name="Rectangle 3"/>
          <p:cNvSpPr>
            <a:spLocks noGrp="1" noChangeArrowheads="1"/>
          </p:cNvSpPr>
          <p:nvPr>
            <p:ph type="body" sz="half" idx="1"/>
          </p:nvPr>
        </p:nvSpPr>
        <p:spPr>
          <a:xfrm>
            <a:off x="1981200" y="1600201"/>
            <a:ext cx="5410200" cy="4530725"/>
          </a:xfrm>
        </p:spPr>
        <p:txBody>
          <a:bodyPr/>
          <a:lstStyle/>
          <a:p>
            <a:pPr eaLnBrk="1" hangingPunct="1">
              <a:lnSpc>
                <a:spcPct val="80000"/>
              </a:lnSpc>
              <a:defRPr/>
            </a:pPr>
            <a:r>
              <a:rPr lang="en-US" sz="2400" b="1">
                <a:latin typeface="American Classic" pitchFamily="18" charset="0"/>
              </a:rPr>
              <a:t>You can be successful if you work hard and live morally.</a:t>
            </a:r>
          </a:p>
          <a:p>
            <a:pPr eaLnBrk="1" hangingPunct="1">
              <a:lnSpc>
                <a:spcPct val="80000"/>
              </a:lnSpc>
              <a:defRPr/>
            </a:pPr>
            <a:r>
              <a:rPr lang="en-US" sz="2400" b="1">
                <a:latin typeface="American Classic" pitchFamily="18" charset="0"/>
              </a:rPr>
              <a:t>America is the land of opportunity.</a:t>
            </a:r>
          </a:p>
          <a:p>
            <a:pPr eaLnBrk="1" hangingPunct="1">
              <a:lnSpc>
                <a:spcPct val="80000"/>
              </a:lnSpc>
              <a:defRPr/>
            </a:pPr>
            <a:r>
              <a:rPr lang="en-US" sz="2400" b="1">
                <a:latin typeface="American Classic" pitchFamily="18" charset="0"/>
              </a:rPr>
              <a:t>Freedom to work hard and be happy is enshrined in the Constitution.</a:t>
            </a:r>
          </a:p>
          <a:p>
            <a:pPr eaLnBrk="1" hangingPunct="1">
              <a:lnSpc>
                <a:spcPct val="80000"/>
              </a:lnSpc>
              <a:defRPr/>
            </a:pPr>
            <a:r>
              <a:rPr lang="en-US" sz="2400" b="1">
                <a:latin typeface="American Classic" pitchFamily="18" charset="0"/>
              </a:rPr>
              <a:t>The Dream assumes equality of opportunity, no discrimination, freedom to follow goals and freedom from victimization.</a:t>
            </a:r>
            <a:endParaRPr lang="en-AU" sz="2400" b="1">
              <a:latin typeface="American Classic" pitchFamily="18" charset="0"/>
            </a:endParaRPr>
          </a:p>
          <a:p>
            <a:pPr eaLnBrk="1" hangingPunct="1">
              <a:lnSpc>
                <a:spcPct val="80000"/>
              </a:lnSpc>
              <a:defRPr/>
            </a:pPr>
            <a:endParaRPr lang="en-AU" sz="2400" b="1">
              <a:latin typeface="American Classic" pitchFamily="18" charset="0"/>
            </a:endParaRPr>
          </a:p>
        </p:txBody>
      </p:sp>
      <p:pic>
        <p:nvPicPr>
          <p:cNvPr id="33796" name="Picture 7" descr="Logo%202x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001000" y="1268569"/>
            <a:ext cx="2127250" cy="1944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7" name="Picture 10" descr="drea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8126" y="3213257"/>
            <a:ext cx="238125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85237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mtClean="0">
                <a:latin typeface="Book Antiqua" pitchFamily="18" charset="0"/>
              </a:rPr>
              <a:t>The American Dream</a:t>
            </a:r>
          </a:p>
        </p:txBody>
      </p:sp>
      <p:sp>
        <p:nvSpPr>
          <p:cNvPr id="28675" name="Rectangle 3"/>
          <p:cNvSpPr>
            <a:spLocks noGrp="1" noChangeArrowheads="1"/>
          </p:cNvSpPr>
          <p:nvPr>
            <p:ph type="body" sz="half" idx="1"/>
          </p:nvPr>
        </p:nvSpPr>
        <p:spPr/>
        <p:txBody>
          <a:bodyPr/>
          <a:lstStyle/>
          <a:p>
            <a:pPr eaLnBrk="1" hangingPunct="1">
              <a:defRPr/>
            </a:pPr>
            <a:r>
              <a:rPr lang="en-US" sz="2400">
                <a:latin typeface="Book Antiqua" pitchFamily="18" charset="0"/>
              </a:rPr>
              <a:t>From the 17</a:t>
            </a:r>
            <a:r>
              <a:rPr lang="en-US" sz="2400" baseline="30000">
                <a:latin typeface="Book Antiqua" pitchFamily="18" charset="0"/>
              </a:rPr>
              <a:t>th</a:t>
            </a:r>
            <a:r>
              <a:rPr lang="en-US" sz="2400">
                <a:latin typeface="Book Antiqua" pitchFamily="18" charset="0"/>
              </a:rPr>
              <a:t> Century onwards, immigrants have dreamed of a better life in America.</a:t>
            </a:r>
          </a:p>
          <a:p>
            <a:pPr eaLnBrk="1" hangingPunct="1">
              <a:defRPr/>
            </a:pPr>
            <a:r>
              <a:rPr lang="en-US" sz="2400">
                <a:latin typeface="Book Antiqua" pitchFamily="18" charset="0"/>
              </a:rPr>
              <a:t>Many people immigrated to America in search of a new life for themselves or their families.</a:t>
            </a:r>
          </a:p>
          <a:p>
            <a:pPr eaLnBrk="1" hangingPunct="1">
              <a:defRPr/>
            </a:pPr>
            <a:r>
              <a:rPr lang="en-US" sz="2400">
                <a:latin typeface="Book Antiqua" pitchFamily="18" charset="0"/>
              </a:rPr>
              <a:t>Many others immigrated to escape persecution or poverty in their homeland.</a:t>
            </a:r>
          </a:p>
        </p:txBody>
      </p:sp>
      <p:pic>
        <p:nvPicPr>
          <p:cNvPr id="34821" name="Picture 11" descr="American_Dream"/>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913563" y="3276601"/>
            <a:ext cx="2051050" cy="2333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0" name="Picture 7" descr="american%2520dream">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1600201"/>
            <a:ext cx="2286000"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0246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1981200" y="457200"/>
            <a:ext cx="4724400" cy="6400800"/>
          </a:xfrm>
        </p:spPr>
        <p:txBody>
          <a:bodyPr/>
          <a:lstStyle/>
          <a:p>
            <a:pPr eaLnBrk="1" hangingPunct="1">
              <a:lnSpc>
                <a:spcPct val="80000"/>
              </a:lnSpc>
              <a:defRPr/>
            </a:pPr>
            <a:r>
              <a:rPr lang="en-US">
                <a:latin typeface="Book Antiqua" pitchFamily="18" charset="0"/>
              </a:rPr>
              <a:t>Immigrants dreamed of making their fortunes in America. </a:t>
            </a:r>
          </a:p>
          <a:p>
            <a:pPr eaLnBrk="1" hangingPunct="1">
              <a:lnSpc>
                <a:spcPct val="80000"/>
              </a:lnSpc>
              <a:defRPr/>
            </a:pPr>
            <a:r>
              <a:rPr lang="en-US">
                <a:latin typeface="Book Antiqua" pitchFamily="18" charset="0"/>
              </a:rPr>
              <a:t>For many this dream of riches became a nightmare.  </a:t>
            </a:r>
          </a:p>
          <a:p>
            <a:pPr lvl="1" eaLnBrk="1" hangingPunct="1">
              <a:lnSpc>
                <a:spcPct val="80000"/>
              </a:lnSpc>
              <a:defRPr/>
            </a:pPr>
            <a:r>
              <a:rPr lang="en-US">
                <a:latin typeface="Book Antiqua" pitchFamily="18" charset="0"/>
                <a:sym typeface="Wingdings" pitchFamily="2" charset="2"/>
              </a:rPr>
              <a:t>t</a:t>
            </a:r>
            <a:r>
              <a:rPr lang="en-US">
                <a:latin typeface="Book Antiqua" pitchFamily="18" charset="0"/>
              </a:rPr>
              <a:t>here were horrors of slavery, </a:t>
            </a:r>
          </a:p>
          <a:p>
            <a:pPr lvl="1" eaLnBrk="1" hangingPunct="1">
              <a:lnSpc>
                <a:spcPct val="80000"/>
              </a:lnSpc>
              <a:defRPr/>
            </a:pPr>
            <a:r>
              <a:rPr lang="en-US">
                <a:latin typeface="Book Antiqua" pitchFamily="18" charset="0"/>
              </a:rPr>
              <a:t>there were horrors of the American Civil War,</a:t>
            </a:r>
          </a:p>
          <a:p>
            <a:pPr lvl="1" eaLnBrk="1" hangingPunct="1">
              <a:lnSpc>
                <a:spcPct val="80000"/>
              </a:lnSpc>
              <a:defRPr/>
            </a:pPr>
            <a:r>
              <a:rPr lang="en-US">
                <a:latin typeface="Book Antiqua" pitchFamily="18" charset="0"/>
              </a:rPr>
              <a:t>there was a growing number of slums that were just as bad as those in Europe,</a:t>
            </a:r>
          </a:p>
          <a:p>
            <a:pPr lvl="1" eaLnBrk="1" hangingPunct="1">
              <a:lnSpc>
                <a:spcPct val="80000"/>
              </a:lnSpc>
              <a:defRPr/>
            </a:pPr>
            <a:r>
              <a:rPr lang="en-US">
                <a:latin typeface="Book Antiqua" pitchFamily="18" charset="0"/>
              </a:rPr>
              <a:t>there was also great corruption in the American political system which led to many shattered hopes.</a:t>
            </a:r>
            <a:r>
              <a:rPr lang="en-US"/>
              <a:t> </a:t>
            </a:r>
          </a:p>
        </p:txBody>
      </p:sp>
      <p:pic>
        <p:nvPicPr>
          <p:cNvPr id="35843" name="Picture 7" descr="car4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1" y="457200"/>
            <a:ext cx="12747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9" descr="LG003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0600" y="5105401"/>
            <a:ext cx="18288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11" descr="08">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3962401"/>
            <a:ext cx="1752600"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13" descr="REAL432">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63001" y="3124200"/>
            <a:ext cx="1247775"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15" descr="1930s">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77200" y="762000"/>
            <a:ext cx="20574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17" descr="rand">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0400" y="2743200"/>
            <a:ext cx="9080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9800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l" eaLnBrk="1" hangingPunct="1">
              <a:defRPr/>
            </a:pPr>
            <a:r>
              <a:rPr lang="en-US" smtClean="0"/>
              <a:t>    </a:t>
            </a:r>
            <a:r>
              <a:rPr lang="en-US" smtClean="0">
                <a:latin typeface="Book Antiqua" pitchFamily="18" charset="0"/>
              </a:rPr>
              <a:t>A Look at the Author</a:t>
            </a:r>
          </a:p>
        </p:txBody>
      </p:sp>
      <p:sp>
        <p:nvSpPr>
          <p:cNvPr id="3075" name="Rectangle 3"/>
          <p:cNvSpPr>
            <a:spLocks noGrp="1" noChangeArrowheads="1"/>
          </p:cNvSpPr>
          <p:nvPr>
            <p:ph idx="1"/>
          </p:nvPr>
        </p:nvSpPr>
        <p:spPr/>
        <p:txBody>
          <a:bodyPr>
            <a:normAutofit fontScale="77500" lnSpcReduction="20000"/>
          </a:bodyPr>
          <a:lstStyle/>
          <a:p>
            <a:pPr eaLnBrk="1" hangingPunct="1">
              <a:lnSpc>
                <a:spcPct val="80000"/>
              </a:lnSpc>
              <a:defRPr/>
            </a:pPr>
            <a:r>
              <a:rPr lang="en-US" sz="2700">
                <a:latin typeface="Book Antiqua" pitchFamily="18" charset="0"/>
              </a:rPr>
              <a:t>Born February 27</a:t>
            </a:r>
            <a:r>
              <a:rPr lang="en-US" sz="2700" baseline="30000">
                <a:latin typeface="Book Antiqua" pitchFamily="18" charset="0"/>
              </a:rPr>
              <a:t>th</a:t>
            </a:r>
            <a:r>
              <a:rPr lang="en-US" sz="2700">
                <a:latin typeface="Book Antiqua" pitchFamily="18" charset="0"/>
              </a:rPr>
              <a:t> in 1902 in Salinas, California, </a:t>
            </a:r>
          </a:p>
          <a:p>
            <a:pPr eaLnBrk="1" hangingPunct="1">
              <a:lnSpc>
                <a:spcPct val="80000"/>
              </a:lnSpc>
              <a:buFont typeface="Wingdings" panose="05000000000000000000" pitchFamily="2" charset="2"/>
              <a:buNone/>
              <a:defRPr/>
            </a:pPr>
            <a:r>
              <a:rPr lang="en-US" sz="2700">
                <a:latin typeface="Book Antiqua" pitchFamily="18" charset="0"/>
              </a:rPr>
              <a:t>John was the third of four children, and the only son.</a:t>
            </a:r>
          </a:p>
          <a:p>
            <a:pPr eaLnBrk="1" hangingPunct="1">
              <a:lnSpc>
                <a:spcPct val="80000"/>
              </a:lnSpc>
              <a:defRPr/>
            </a:pPr>
            <a:endParaRPr lang="en-US" sz="2700">
              <a:latin typeface="Book Antiqua" pitchFamily="18" charset="0"/>
            </a:endParaRPr>
          </a:p>
          <a:p>
            <a:pPr eaLnBrk="1" hangingPunct="1">
              <a:lnSpc>
                <a:spcPct val="80000"/>
              </a:lnSpc>
              <a:defRPr/>
            </a:pPr>
            <a:r>
              <a:rPr lang="en-US" sz="2700">
                <a:latin typeface="Book Antiqua" pitchFamily="18" charset="0"/>
              </a:rPr>
              <a:t>During his childhood, Steinbeck </a:t>
            </a:r>
          </a:p>
          <a:p>
            <a:pPr eaLnBrk="1" hangingPunct="1">
              <a:lnSpc>
                <a:spcPct val="80000"/>
              </a:lnSpc>
              <a:buFont typeface="Wingdings" panose="05000000000000000000" pitchFamily="2" charset="2"/>
              <a:buNone/>
              <a:defRPr/>
            </a:pPr>
            <a:r>
              <a:rPr lang="en-US" sz="2700">
                <a:latin typeface="Book Antiqua" pitchFamily="18" charset="0"/>
              </a:rPr>
              <a:t>learned to appreciate his surroundings, </a:t>
            </a:r>
          </a:p>
          <a:p>
            <a:pPr eaLnBrk="1" hangingPunct="1">
              <a:lnSpc>
                <a:spcPct val="80000"/>
              </a:lnSpc>
              <a:buFont typeface="Wingdings" panose="05000000000000000000" pitchFamily="2" charset="2"/>
              <a:buNone/>
              <a:defRPr/>
            </a:pPr>
            <a:r>
              <a:rPr lang="en-US" sz="2700">
                <a:latin typeface="Book Antiqua" pitchFamily="18" charset="0"/>
              </a:rPr>
              <a:t>and loved the Salinas countryside and </a:t>
            </a:r>
          </a:p>
          <a:p>
            <a:pPr eaLnBrk="1" hangingPunct="1">
              <a:lnSpc>
                <a:spcPct val="80000"/>
              </a:lnSpc>
              <a:buFont typeface="Wingdings" panose="05000000000000000000" pitchFamily="2" charset="2"/>
              <a:buNone/>
              <a:defRPr/>
            </a:pPr>
            <a:r>
              <a:rPr lang="en-US" sz="2700">
                <a:latin typeface="Book Antiqua" pitchFamily="18" charset="0"/>
              </a:rPr>
              <a:t>the nearby Pacific Ocean; it would be </a:t>
            </a:r>
          </a:p>
          <a:p>
            <a:pPr eaLnBrk="1" hangingPunct="1">
              <a:lnSpc>
                <a:spcPct val="80000"/>
              </a:lnSpc>
              <a:buFont typeface="Wingdings" panose="05000000000000000000" pitchFamily="2" charset="2"/>
              <a:buNone/>
              <a:defRPr/>
            </a:pPr>
            <a:r>
              <a:rPr lang="en-US" sz="2700">
                <a:latin typeface="Book Antiqua" pitchFamily="18" charset="0"/>
              </a:rPr>
              <a:t>this appreciation that would later come </a:t>
            </a:r>
          </a:p>
          <a:p>
            <a:pPr eaLnBrk="1" hangingPunct="1">
              <a:lnSpc>
                <a:spcPct val="80000"/>
              </a:lnSpc>
              <a:buFont typeface="Wingdings" panose="05000000000000000000" pitchFamily="2" charset="2"/>
              <a:buNone/>
              <a:defRPr/>
            </a:pPr>
            <a:r>
              <a:rPr lang="en-US" sz="2700">
                <a:latin typeface="Book Antiqua" pitchFamily="18" charset="0"/>
              </a:rPr>
              <a:t>out in his writing.</a:t>
            </a:r>
          </a:p>
          <a:p>
            <a:pPr eaLnBrk="1" hangingPunct="1">
              <a:lnSpc>
                <a:spcPct val="80000"/>
              </a:lnSpc>
              <a:defRPr/>
            </a:pPr>
            <a:endParaRPr lang="en-US" sz="2700">
              <a:latin typeface="Book Antiqua" pitchFamily="18" charset="0"/>
            </a:endParaRPr>
          </a:p>
          <a:p>
            <a:pPr eaLnBrk="1" hangingPunct="1">
              <a:lnSpc>
                <a:spcPct val="80000"/>
              </a:lnSpc>
              <a:defRPr/>
            </a:pPr>
            <a:r>
              <a:rPr lang="en-US" sz="2700">
                <a:latin typeface="Book Antiqua" pitchFamily="18" charset="0"/>
              </a:rPr>
              <a:t>Steinbeck worked during his summers as a hired </a:t>
            </a:r>
          </a:p>
          <a:p>
            <a:pPr eaLnBrk="1" hangingPunct="1">
              <a:lnSpc>
                <a:spcPct val="80000"/>
              </a:lnSpc>
              <a:buFont typeface="Wingdings" panose="05000000000000000000" pitchFamily="2" charset="2"/>
              <a:buNone/>
              <a:defRPr/>
            </a:pPr>
            <a:r>
              <a:rPr lang="en-US" sz="2700">
                <a:latin typeface="Book Antiqua" pitchFamily="18" charset="0"/>
              </a:rPr>
              <a:t>hand in nearby ranches.</a:t>
            </a:r>
          </a:p>
          <a:p>
            <a:pPr eaLnBrk="1" hangingPunct="1">
              <a:lnSpc>
                <a:spcPct val="80000"/>
              </a:lnSpc>
              <a:buFont typeface="Wingdings" panose="05000000000000000000" pitchFamily="2" charset="2"/>
              <a:buNone/>
              <a:defRPr/>
            </a:pPr>
            <a:endParaRPr lang="en-US" sz="2700">
              <a:latin typeface="Book Antiqua" pitchFamily="18" charset="0"/>
            </a:endParaRPr>
          </a:p>
          <a:p>
            <a:pPr eaLnBrk="1" hangingPunct="1">
              <a:lnSpc>
                <a:spcPct val="80000"/>
              </a:lnSpc>
              <a:buFont typeface="Wingdings" panose="05000000000000000000" pitchFamily="2" charset="2"/>
              <a:buNone/>
              <a:defRPr/>
            </a:pPr>
            <a:endParaRPr lang="en-US">
              <a:latin typeface="Book Antiqua" pitchFamily="18" charset="0"/>
            </a:endParaRPr>
          </a:p>
        </p:txBody>
      </p:sp>
      <p:pic>
        <p:nvPicPr>
          <p:cNvPr id="5124" name="Picture 5"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839" y="1774011"/>
            <a:ext cx="2704564" cy="416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7950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sz="half" idx="1"/>
          </p:nvPr>
        </p:nvSpPr>
        <p:spPr>
          <a:xfrm>
            <a:off x="1981200" y="304800"/>
            <a:ext cx="5029200" cy="6324600"/>
          </a:xfrm>
        </p:spPr>
        <p:txBody>
          <a:bodyPr/>
          <a:lstStyle/>
          <a:p>
            <a:pPr eaLnBrk="1" hangingPunct="1">
              <a:lnSpc>
                <a:spcPct val="90000"/>
              </a:lnSpc>
              <a:defRPr/>
            </a:pPr>
            <a:r>
              <a:rPr lang="en-US" sz="2000">
                <a:latin typeface="Book Antiqua" pitchFamily="18" charset="0"/>
              </a:rPr>
              <a:t>The idea of an American Dream for many was broken when in 1929, the Wall Street crashed, marking the beginning of the Great Depression.</a:t>
            </a:r>
          </a:p>
          <a:p>
            <a:pPr eaLnBrk="1" hangingPunct="1">
              <a:lnSpc>
                <a:spcPct val="90000"/>
              </a:lnSpc>
              <a:buFont typeface="Wingdings" panose="05000000000000000000" pitchFamily="2" charset="2"/>
              <a:buNone/>
              <a:defRPr/>
            </a:pPr>
            <a:endParaRPr lang="en-US" sz="2000">
              <a:latin typeface="Book Antiqua" pitchFamily="18" charset="0"/>
            </a:endParaRPr>
          </a:p>
          <a:p>
            <a:pPr eaLnBrk="1" hangingPunct="1">
              <a:lnSpc>
                <a:spcPct val="90000"/>
              </a:lnSpc>
              <a:defRPr/>
            </a:pPr>
            <a:r>
              <a:rPr lang="en-US" sz="2000">
                <a:latin typeface="Book Antiqua" pitchFamily="18" charset="0"/>
              </a:rPr>
              <a:t>This era affected the whole world during the 1930s, but even in the midst of hardship, some people’s dreams survived.</a:t>
            </a:r>
          </a:p>
          <a:p>
            <a:pPr eaLnBrk="1" hangingPunct="1">
              <a:lnSpc>
                <a:spcPct val="90000"/>
              </a:lnSpc>
              <a:buFont typeface="Wingdings" panose="05000000000000000000" pitchFamily="2" charset="2"/>
              <a:buNone/>
              <a:defRPr/>
            </a:pPr>
            <a:endParaRPr lang="en-US" sz="2000">
              <a:latin typeface="Book Antiqua" pitchFamily="18" charset="0"/>
            </a:endParaRPr>
          </a:p>
          <a:p>
            <a:pPr eaLnBrk="1" hangingPunct="1">
              <a:lnSpc>
                <a:spcPct val="90000"/>
              </a:lnSpc>
              <a:defRPr/>
            </a:pPr>
            <a:r>
              <a:rPr lang="en-US" sz="2000">
                <a:latin typeface="Book Antiqua" pitchFamily="18" charset="0"/>
              </a:rPr>
              <a:t>Thousands of people made their way west towards California to escape from their farmlands in the Midwest that were failing due to drought.</a:t>
            </a:r>
          </a:p>
          <a:p>
            <a:pPr eaLnBrk="1" hangingPunct="1">
              <a:lnSpc>
                <a:spcPct val="90000"/>
              </a:lnSpc>
              <a:defRPr/>
            </a:pPr>
            <a:endParaRPr lang="en-US" sz="2000">
              <a:latin typeface="Book Antiqua" pitchFamily="18" charset="0"/>
            </a:endParaRPr>
          </a:p>
          <a:p>
            <a:pPr eaLnBrk="1" hangingPunct="1">
              <a:lnSpc>
                <a:spcPct val="90000"/>
              </a:lnSpc>
              <a:defRPr/>
            </a:pPr>
            <a:r>
              <a:rPr lang="en-US" sz="2000">
                <a:latin typeface="Book Antiqua" pitchFamily="18" charset="0"/>
              </a:rPr>
              <a:t>The characters of George and Lennie dreamt of having a “little house and a couple of acres” which was their own dream. </a:t>
            </a:r>
          </a:p>
        </p:txBody>
      </p:sp>
      <p:pic>
        <p:nvPicPr>
          <p:cNvPr id="36867" name="Picture 7" descr="PF_969055_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1" y="496888"/>
            <a:ext cx="1628775"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9" descr="soup">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1" y="1752600"/>
            <a:ext cx="183356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11" descr="fdrl_hoovervill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3048001"/>
            <a:ext cx="165735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13" descr="sm_train">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0" y="4114800"/>
            <a:ext cx="1828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5" descr="christmas">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86600" y="5281613"/>
            <a:ext cx="16764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48095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Rectangle 5"/>
          <p:cNvSpPr>
            <a:spLocks noGrp="1" noChangeArrowheads="1"/>
          </p:cNvSpPr>
          <p:nvPr>
            <p:ph type="title"/>
          </p:nvPr>
        </p:nvSpPr>
        <p:spPr/>
        <p:txBody>
          <a:bodyPr/>
          <a:lstStyle/>
          <a:p>
            <a:pPr eaLnBrk="1" hangingPunct="1">
              <a:defRPr/>
            </a:pPr>
            <a:r>
              <a:rPr lang="en-US" smtClean="0">
                <a:latin typeface="American Classic" pitchFamily="18" charset="0"/>
              </a:rPr>
              <a:t>Dreams</a:t>
            </a:r>
          </a:p>
        </p:txBody>
      </p:sp>
      <p:sp>
        <p:nvSpPr>
          <p:cNvPr id="111618" name="Rectangle 2"/>
          <p:cNvSpPr>
            <a:spLocks noGrp="1" noChangeArrowheads="1"/>
          </p:cNvSpPr>
          <p:nvPr>
            <p:ph type="body" sz="half" idx="1"/>
          </p:nvPr>
        </p:nvSpPr>
        <p:spPr>
          <a:xfrm>
            <a:off x="2133600" y="1600201"/>
            <a:ext cx="4038600" cy="4530725"/>
          </a:xfrm>
        </p:spPr>
        <p:txBody>
          <a:bodyPr/>
          <a:lstStyle/>
          <a:p>
            <a:pPr eaLnBrk="1" hangingPunct="1">
              <a:lnSpc>
                <a:spcPct val="90000"/>
              </a:lnSpc>
              <a:defRPr/>
            </a:pPr>
            <a:r>
              <a:rPr lang="en-GB" sz="1800">
                <a:latin typeface="American Classic" pitchFamily="18" charset="0"/>
              </a:rPr>
              <a:t>George and Lennie have a dream, even before they arrive at their new job on the ranch, to make enough money to live "off the fat of the land" and be their own bosses. Lennie will be permitted, then, to tend the rabbits. </a:t>
            </a:r>
          </a:p>
          <a:p>
            <a:pPr eaLnBrk="1" hangingPunct="1">
              <a:lnSpc>
                <a:spcPct val="90000"/>
              </a:lnSpc>
              <a:buFont typeface="Wingdings" panose="05000000000000000000" pitchFamily="2" charset="2"/>
              <a:buNone/>
              <a:defRPr/>
            </a:pPr>
            <a:endParaRPr lang="en-US" sz="1800">
              <a:latin typeface="American Classic" pitchFamily="18" charset="0"/>
            </a:endParaRPr>
          </a:p>
        </p:txBody>
      </p:sp>
      <p:pic>
        <p:nvPicPr>
          <p:cNvPr id="38916" name="Picture 9" descr="MCj01857840000[1]"/>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7543800" y="1066800"/>
            <a:ext cx="1824038" cy="1390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1627" name="MPj04065290000[1].jpg">
            <a:hlinkClick r:id="" action="ppaction://media"/>
          </p:cNvPr>
          <p:cNvPicPr>
            <a:picLocks noGrp="1" noRot="1" noChangeAspect="1" noChangeArrowheads="1"/>
          </p:cNvPicPr>
          <p:nvPr>
            <p:ph sz="quarter" idx="3"/>
            <a:videoFile r:link="rId1"/>
          </p:nvPr>
        </p:nvPicPr>
        <p:blipFill>
          <a:blip r:embed="rId5">
            <a:extLst>
              <a:ext uri="{28A0092B-C50C-407E-A947-70E740481C1C}">
                <a14:useLocalDpi xmlns:a14="http://schemas.microsoft.com/office/drawing/2010/main" val="0"/>
              </a:ext>
            </a:extLst>
          </a:blip>
          <a:srcRect r="30257" b="18999"/>
          <a:stretch>
            <a:fillRect/>
          </a:stretch>
        </p:blipFill>
        <p:spPr>
          <a:xfrm>
            <a:off x="2438400" y="4148138"/>
            <a:ext cx="2824163" cy="2117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7" name="Picture 4" descr="Of Mice and Men by John Steinbe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1" y="3124201"/>
            <a:ext cx="4219575"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3501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111618">
                                            <p:txEl>
                                              <p:pRg st="0" end="0"/>
                                            </p:txEl>
                                          </p:spTgt>
                                        </p:tgtEl>
                                        <p:attrNameLst>
                                          <p:attrName>style.visibility</p:attrName>
                                        </p:attrNameLst>
                                      </p:cBhvr>
                                      <p:to>
                                        <p:strVal val="visible"/>
                                      </p:to>
                                    </p:set>
                                    <p:animEffect transition="in" filter="slide(fromBottom)">
                                      <p:cBhvr>
                                        <p:cTn id="7" dur="5000"/>
                                        <p:tgtEl>
                                          <p:spTgt spid="1116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1162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11627"/>
                                        </p:tgtEl>
                                      </p:cBhvr>
                                    </p:cmd>
                                  </p:childTnLst>
                                </p:cTn>
                              </p:par>
                            </p:childTnLst>
                          </p:cTn>
                        </p:par>
                      </p:childTnLst>
                    </p:cTn>
                  </p:par>
                </p:childTnLst>
              </p:cTn>
              <p:nextCondLst>
                <p:cond evt="onClick" delay="0">
                  <p:tgtEl>
                    <p:spTgt spid="111627"/>
                  </p:tgtEl>
                </p:cond>
              </p:nextCondLst>
            </p:seq>
            <p:video>
              <p:cMediaNode>
                <p:cTn id="13" fill="hold" display="0">
                  <p:stCondLst>
                    <p:cond delay="indefinite"/>
                  </p:stCondLst>
                  <p:endCondLst>
                    <p:cond evt="onNext" delay="0">
                      <p:tgtEl>
                        <p:sldTgt/>
                      </p:tgtEl>
                    </p:cond>
                    <p:cond evt="onPrev" delay="0">
                      <p:tgtEl>
                        <p:sldTgt/>
                      </p:tgtEl>
                    </p:cond>
                  </p:endCondLst>
                </p:cTn>
                <p:tgtEl>
                  <p:spTgt spid="111627"/>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defRPr/>
            </a:pPr>
            <a:r>
              <a:rPr lang="en-GB" smtClean="0">
                <a:latin typeface="American Classic" pitchFamily="18" charset="0"/>
              </a:rPr>
              <a:t>Dreams</a:t>
            </a:r>
          </a:p>
        </p:txBody>
      </p:sp>
      <p:sp>
        <p:nvSpPr>
          <p:cNvPr id="114691" name="Rectangle 3"/>
          <p:cNvSpPr>
            <a:spLocks noGrp="1" noChangeArrowheads="1"/>
          </p:cNvSpPr>
          <p:nvPr>
            <p:ph type="body" sz="half" idx="1"/>
          </p:nvPr>
        </p:nvSpPr>
        <p:spPr>
          <a:xfrm>
            <a:off x="1981200" y="1219201"/>
            <a:ext cx="4953000" cy="4911725"/>
          </a:xfrm>
        </p:spPr>
        <p:txBody>
          <a:bodyPr/>
          <a:lstStyle/>
          <a:p>
            <a:pPr eaLnBrk="1" hangingPunct="1">
              <a:lnSpc>
                <a:spcPct val="90000"/>
              </a:lnSpc>
              <a:defRPr/>
            </a:pPr>
            <a:r>
              <a:rPr lang="en-GB" sz="1800">
                <a:latin typeface="American Classic" pitchFamily="18" charset="0"/>
              </a:rPr>
              <a:t>When George goes into a full description of the dream farm, its Eden-like qualities become even more apparent. All the food they want will be right there, with minimal effort. As Lennie says:</a:t>
            </a:r>
          </a:p>
          <a:p>
            <a:pPr lvl="1" eaLnBrk="1" hangingPunct="1">
              <a:lnSpc>
                <a:spcPct val="90000"/>
              </a:lnSpc>
              <a:defRPr/>
            </a:pPr>
            <a:r>
              <a:rPr lang="en-GB" sz="1600" i="1">
                <a:latin typeface="American Classic" pitchFamily="18" charset="0"/>
              </a:rPr>
              <a:t>"We could live offa the fatta the lan'."</a:t>
            </a:r>
            <a:endParaRPr lang="en-GB" sz="1600">
              <a:latin typeface="American Classic" pitchFamily="18" charset="0"/>
            </a:endParaRPr>
          </a:p>
          <a:p>
            <a:pPr eaLnBrk="1" hangingPunct="1">
              <a:lnSpc>
                <a:spcPct val="90000"/>
              </a:lnSpc>
              <a:defRPr/>
            </a:pPr>
            <a:r>
              <a:rPr lang="en-GB" sz="1800">
                <a:latin typeface="American Classic" pitchFamily="18" charset="0"/>
              </a:rPr>
              <a:t>When George talks about their farm, he twice describes it in terms of things he loved in childhood: </a:t>
            </a:r>
          </a:p>
          <a:p>
            <a:pPr lvl="1" eaLnBrk="1" hangingPunct="1">
              <a:lnSpc>
                <a:spcPct val="90000"/>
              </a:lnSpc>
              <a:defRPr/>
            </a:pPr>
            <a:r>
              <a:rPr lang="en-GB" sz="1600" i="1">
                <a:latin typeface="American Classic" pitchFamily="18" charset="0"/>
              </a:rPr>
              <a:t> "I could build a smoke house like the one gran'pa had..."</a:t>
            </a:r>
            <a:endParaRPr lang="en-US" sz="1600" i="1">
              <a:latin typeface="American Classic" pitchFamily="18" charset="0"/>
            </a:endParaRPr>
          </a:p>
          <a:p>
            <a:pPr eaLnBrk="1" hangingPunct="1">
              <a:lnSpc>
                <a:spcPct val="90000"/>
              </a:lnSpc>
              <a:defRPr/>
            </a:pPr>
            <a:r>
              <a:rPr lang="en-GB" sz="1800">
                <a:latin typeface="American Classic" pitchFamily="18" charset="0"/>
              </a:rPr>
              <a:t>George yearns for his future to reflect the beauty of his childhood. </a:t>
            </a:r>
          </a:p>
          <a:p>
            <a:pPr lvl="1" eaLnBrk="1" hangingPunct="1">
              <a:lnSpc>
                <a:spcPct val="90000"/>
              </a:lnSpc>
              <a:defRPr/>
            </a:pPr>
            <a:r>
              <a:rPr lang="en-US" sz="1600" i="1">
                <a:latin typeface="American Classic" pitchFamily="18" charset="0"/>
              </a:rPr>
              <a:t>"An' we'd keep a few pigeons to go flyin' around the win'mill like they done when I was a kid."</a:t>
            </a:r>
            <a:r>
              <a:rPr lang="en-US" sz="1600">
                <a:latin typeface="American Classic" pitchFamily="18" charset="0"/>
              </a:rPr>
              <a:t> </a:t>
            </a:r>
            <a:endParaRPr lang="en-GB" sz="1600">
              <a:latin typeface="American Classic" pitchFamily="18" charset="0"/>
            </a:endParaRPr>
          </a:p>
        </p:txBody>
      </p:sp>
      <p:pic>
        <p:nvPicPr>
          <p:cNvPr id="39941" name="Picture 15" descr="MCj02905700000[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8458200" y="304801"/>
            <a:ext cx="1855788" cy="1857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0" name="Picture 13" descr="MCj02808080000[1]"/>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tretch>
            <a:fillRect/>
          </a:stretch>
        </p:blipFill>
        <p:spPr>
          <a:xfrm>
            <a:off x="7855520" y="4192054"/>
            <a:ext cx="2068959" cy="1688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2" name="Picture 16" descr="MCj0287374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2438401"/>
            <a:ext cx="209550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59857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defRPr/>
            </a:pPr>
            <a:r>
              <a:rPr lang="en-US" smtClean="0">
                <a:latin typeface="Vagabond" pitchFamily="2" charset="0"/>
              </a:rPr>
              <a:t>Meet the Other Characters</a:t>
            </a:r>
          </a:p>
        </p:txBody>
      </p:sp>
      <p:sp>
        <p:nvSpPr>
          <p:cNvPr id="141319" name="Rectangle 7"/>
          <p:cNvSpPr>
            <a:spLocks noGrp="1" noChangeArrowheads="1"/>
          </p:cNvSpPr>
          <p:nvPr>
            <p:ph idx="1"/>
          </p:nvPr>
        </p:nvSpPr>
        <p:spPr>
          <a:xfrm>
            <a:off x="3352800" y="1600201"/>
            <a:ext cx="6858000" cy="4530725"/>
          </a:xfrm>
        </p:spPr>
        <p:txBody>
          <a:bodyPr/>
          <a:lstStyle/>
          <a:p>
            <a:pPr eaLnBrk="1" hangingPunct="1">
              <a:defRPr/>
            </a:pPr>
            <a:r>
              <a:rPr lang="en-US" smtClean="0">
                <a:latin typeface="Vagabond" pitchFamily="2" charset="0"/>
              </a:rPr>
              <a:t>Candy</a:t>
            </a:r>
          </a:p>
          <a:p>
            <a:pPr eaLnBrk="1" hangingPunct="1">
              <a:defRPr/>
            </a:pPr>
            <a:r>
              <a:rPr lang="en-US" smtClean="0">
                <a:latin typeface="Vagabond" pitchFamily="2" charset="0"/>
              </a:rPr>
              <a:t>Curley</a:t>
            </a:r>
          </a:p>
          <a:p>
            <a:pPr eaLnBrk="1" hangingPunct="1">
              <a:defRPr/>
            </a:pPr>
            <a:r>
              <a:rPr lang="en-US" smtClean="0">
                <a:latin typeface="Vagabond" pitchFamily="2" charset="0"/>
              </a:rPr>
              <a:t>Curley’s Wife</a:t>
            </a:r>
          </a:p>
          <a:p>
            <a:pPr eaLnBrk="1" hangingPunct="1">
              <a:defRPr/>
            </a:pPr>
            <a:r>
              <a:rPr lang="en-US" smtClean="0">
                <a:latin typeface="Vagabond" pitchFamily="2" charset="0"/>
              </a:rPr>
              <a:t>Crooks</a:t>
            </a:r>
          </a:p>
          <a:p>
            <a:pPr eaLnBrk="1" hangingPunct="1">
              <a:defRPr/>
            </a:pPr>
            <a:r>
              <a:rPr lang="en-US" smtClean="0">
                <a:latin typeface="Vagabond" pitchFamily="2" charset="0"/>
              </a:rPr>
              <a:t>Slim</a:t>
            </a:r>
          </a:p>
          <a:p>
            <a:pPr eaLnBrk="1" hangingPunct="1">
              <a:defRPr/>
            </a:pPr>
            <a:r>
              <a:rPr lang="en-US" smtClean="0">
                <a:latin typeface="Vagabond" pitchFamily="2" charset="0"/>
              </a:rPr>
              <a:t>Carlson</a:t>
            </a:r>
          </a:p>
          <a:p>
            <a:pPr eaLnBrk="1" hangingPunct="1">
              <a:defRPr/>
            </a:pPr>
            <a:endParaRPr lang="en-US" smtClean="0">
              <a:latin typeface="Vagabond" pitchFamily="2" charset="0"/>
            </a:endParaRPr>
          </a:p>
        </p:txBody>
      </p:sp>
    </p:spTree>
    <p:extLst>
      <p:ext uri="{BB962C8B-B14F-4D97-AF65-F5344CB8AC3E}">
        <p14:creationId xmlns:p14="http://schemas.microsoft.com/office/powerpoint/2010/main" val="24766231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defRPr/>
            </a:pPr>
            <a:r>
              <a:rPr lang="en-US" sz="4000" b="1">
                <a:latin typeface="American Classic" pitchFamily="18" charset="0"/>
              </a:rPr>
              <a:t>Themes in </a:t>
            </a:r>
            <a:r>
              <a:rPr lang="en-US" sz="4000" b="1" i="1">
                <a:latin typeface="American Classic" pitchFamily="18" charset="0"/>
              </a:rPr>
              <a:t>Of Mice and Men</a:t>
            </a:r>
            <a:endParaRPr lang="en-US" sz="4000" b="1">
              <a:latin typeface="American Classic" pitchFamily="18" charset="0"/>
            </a:endParaRPr>
          </a:p>
        </p:txBody>
      </p:sp>
      <p:sp>
        <p:nvSpPr>
          <p:cNvPr id="125955" name="Rectangle 3"/>
          <p:cNvSpPr>
            <a:spLocks noGrp="1" noChangeArrowheads="1"/>
          </p:cNvSpPr>
          <p:nvPr>
            <p:ph type="body" sz="half" idx="1"/>
          </p:nvPr>
        </p:nvSpPr>
        <p:spPr>
          <a:xfrm>
            <a:off x="2590800" y="1600201"/>
            <a:ext cx="7696200" cy="4530725"/>
          </a:xfrm>
        </p:spPr>
        <p:txBody>
          <a:bodyPr/>
          <a:lstStyle/>
          <a:p>
            <a:pPr eaLnBrk="1" hangingPunct="1">
              <a:lnSpc>
                <a:spcPct val="80000"/>
              </a:lnSpc>
              <a:defRPr/>
            </a:pPr>
            <a:r>
              <a:rPr lang="en-US" sz="2400" b="1">
                <a:latin typeface="American Classic" pitchFamily="18" charset="0"/>
              </a:rPr>
              <a:t>The Nature of Dreams</a:t>
            </a:r>
          </a:p>
          <a:p>
            <a:pPr lvl="1" eaLnBrk="1" hangingPunct="1">
              <a:lnSpc>
                <a:spcPct val="80000"/>
              </a:lnSpc>
              <a:defRPr/>
            </a:pPr>
            <a:r>
              <a:rPr lang="en-US" sz="2000">
                <a:latin typeface="American Classic" pitchFamily="18" charset="0"/>
              </a:rPr>
              <a:t>In essence, </a:t>
            </a:r>
            <a:r>
              <a:rPr lang="en-US" sz="2000" i="1">
                <a:latin typeface="American Classic" pitchFamily="18" charset="0"/>
              </a:rPr>
              <a:t>Of Mice and Men </a:t>
            </a:r>
            <a:r>
              <a:rPr lang="en-US" sz="2000">
                <a:latin typeface="American Classic" pitchFamily="18" charset="0"/>
              </a:rPr>
              <a:t>is as much a story about the nature of human dreams and aspirations and the forces that work against them as it is the story of two men. </a:t>
            </a:r>
          </a:p>
          <a:p>
            <a:pPr lvl="1" eaLnBrk="1" hangingPunct="1">
              <a:lnSpc>
                <a:spcPct val="80000"/>
              </a:lnSpc>
              <a:defRPr/>
            </a:pPr>
            <a:r>
              <a:rPr lang="en-US" sz="2000">
                <a:latin typeface="American Classic" pitchFamily="18" charset="0"/>
              </a:rPr>
              <a:t>Humans give meaning to their lives—and to their futures—by creating dreams. Without dreams and goals, life is an endless stream of days that have little connection or meaning. </a:t>
            </a:r>
          </a:p>
          <a:p>
            <a:pPr lvl="1" eaLnBrk="1" hangingPunct="1">
              <a:lnSpc>
                <a:spcPct val="80000"/>
              </a:lnSpc>
              <a:defRPr/>
            </a:pPr>
            <a:r>
              <a:rPr lang="en-US" sz="2000">
                <a:latin typeface="American Classic" pitchFamily="18" charset="0"/>
              </a:rPr>
              <a:t>George and Lennie’s dream—to own a little farm of their own—is so central to </a:t>
            </a:r>
            <a:r>
              <a:rPr lang="en-US" sz="2000" i="1">
                <a:latin typeface="American Classic" pitchFamily="18" charset="0"/>
              </a:rPr>
              <a:t>Of Mice and Men </a:t>
            </a:r>
            <a:r>
              <a:rPr lang="en-US" sz="2000">
                <a:latin typeface="American Classic" pitchFamily="18" charset="0"/>
              </a:rPr>
              <a:t>that it appears in some form in five of the six chapters. </a:t>
            </a:r>
          </a:p>
          <a:p>
            <a:pPr eaLnBrk="1" hangingPunct="1">
              <a:lnSpc>
                <a:spcPct val="80000"/>
              </a:lnSpc>
              <a:defRPr/>
            </a:pPr>
            <a:r>
              <a:rPr lang="en-US" sz="2400" b="1">
                <a:latin typeface="American Classic" pitchFamily="18" charset="0"/>
              </a:rPr>
              <a:t>Loneliness</a:t>
            </a:r>
          </a:p>
          <a:p>
            <a:pPr lvl="1" eaLnBrk="1" hangingPunct="1">
              <a:lnSpc>
                <a:spcPct val="80000"/>
              </a:lnSpc>
              <a:defRPr/>
            </a:pPr>
            <a:r>
              <a:rPr lang="en-US" sz="2000">
                <a:latin typeface="American Classic" pitchFamily="18" charset="0"/>
              </a:rPr>
              <a:t>In addition to dreams, humans crave contact with others to give life meaning. Loneliness is present throughout this novel. </a:t>
            </a:r>
          </a:p>
        </p:txBody>
      </p:sp>
      <p:pic>
        <p:nvPicPr>
          <p:cNvPr id="48132" name="Picture 6" descr="MCPE07666_0000[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905001" y="2514600"/>
            <a:ext cx="1033463" cy="1739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670458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defRPr/>
            </a:pPr>
            <a:r>
              <a:rPr lang="en-US" sz="4000" b="1">
                <a:latin typeface="American Classic" pitchFamily="18" charset="0"/>
              </a:rPr>
              <a:t>Themes in </a:t>
            </a:r>
            <a:r>
              <a:rPr lang="en-US" sz="4000" b="1" i="1">
                <a:latin typeface="American Classic" pitchFamily="18" charset="0"/>
              </a:rPr>
              <a:t>Of Mice and Men</a:t>
            </a:r>
          </a:p>
        </p:txBody>
      </p:sp>
      <p:sp>
        <p:nvSpPr>
          <p:cNvPr id="126979" name="Rectangle 3"/>
          <p:cNvSpPr>
            <a:spLocks noGrp="1" noChangeArrowheads="1"/>
          </p:cNvSpPr>
          <p:nvPr>
            <p:ph type="body" sz="half" idx="1"/>
          </p:nvPr>
        </p:nvSpPr>
        <p:spPr>
          <a:xfrm>
            <a:off x="2895600" y="1600201"/>
            <a:ext cx="7391400" cy="4530725"/>
          </a:xfrm>
        </p:spPr>
        <p:txBody>
          <a:bodyPr/>
          <a:lstStyle/>
          <a:p>
            <a:pPr eaLnBrk="1" hangingPunct="1">
              <a:lnSpc>
                <a:spcPct val="80000"/>
              </a:lnSpc>
              <a:defRPr/>
            </a:pPr>
            <a:r>
              <a:rPr lang="en-US" sz="1800" b="1">
                <a:latin typeface="American Classic" pitchFamily="18" charset="0"/>
              </a:rPr>
              <a:t>Powerlessness</a:t>
            </a:r>
          </a:p>
          <a:p>
            <a:pPr lvl="1" eaLnBrk="1" hangingPunct="1">
              <a:lnSpc>
                <a:spcPct val="80000"/>
              </a:lnSpc>
              <a:defRPr/>
            </a:pPr>
            <a:r>
              <a:rPr lang="en-US" sz="1600">
                <a:latin typeface="American Classic" pitchFamily="18" charset="0"/>
              </a:rPr>
              <a:t>Steinbeck’s characters are often the underdogs, and he shows compassion toward them throughout the body of his writings. Powerlessness takes many forms—intellectual, financial, societal—and Steinbeck touches on them all.</a:t>
            </a:r>
            <a:endParaRPr lang="en-US" sz="1600"/>
          </a:p>
          <a:p>
            <a:pPr eaLnBrk="1" hangingPunct="1">
              <a:lnSpc>
                <a:spcPct val="80000"/>
              </a:lnSpc>
              <a:defRPr/>
            </a:pPr>
            <a:r>
              <a:rPr lang="en-US" sz="1800" b="1">
                <a:latin typeface="American Classic" pitchFamily="18" charset="0"/>
              </a:rPr>
              <a:t>Fate</a:t>
            </a:r>
          </a:p>
          <a:p>
            <a:pPr lvl="1" eaLnBrk="1" hangingPunct="1">
              <a:lnSpc>
                <a:spcPct val="80000"/>
              </a:lnSpc>
              <a:defRPr/>
            </a:pPr>
            <a:r>
              <a:rPr lang="en-US" sz="1600">
                <a:latin typeface="American Classic" pitchFamily="18" charset="0"/>
              </a:rPr>
              <a:t>Life’s unpredictable nature is another subject that defines the human condition. Just when it appears that George and Lennie will get their farm, fate steps in. </a:t>
            </a:r>
          </a:p>
          <a:p>
            <a:pPr eaLnBrk="1" hangingPunct="1">
              <a:lnSpc>
                <a:spcPct val="80000"/>
              </a:lnSpc>
              <a:defRPr/>
            </a:pPr>
            <a:r>
              <a:rPr lang="en-US" sz="1800" b="1">
                <a:latin typeface="American Classic" pitchFamily="18" charset="0"/>
              </a:rPr>
              <a:t>My Brother’s Keeper</a:t>
            </a:r>
          </a:p>
          <a:p>
            <a:pPr lvl="1" eaLnBrk="1" hangingPunct="1">
              <a:lnSpc>
                <a:spcPct val="80000"/>
              </a:lnSpc>
              <a:defRPr/>
            </a:pPr>
            <a:r>
              <a:rPr lang="en-US" sz="1600">
                <a:latin typeface="American Classic" pitchFamily="18" charset="0"/>
              </a:rPr>
              <a:t>Steinbeck makes the reader wonder whether </a:t>
            </a:r>
            <a:r>
              <a:rPr lang="en-US" sz="1800">
                <a:latin typeface="American Classic" pitchFamily="18" charset="0"/>
              </a:rPr>
              <a:t>mankind</a:t>
            </a:r>
            <a:r>
              <a:rPr lang="en-US" sz="1600">
                <a:latin typeface="American Classic" pitchFamily="18" charset="0"/>
              </a:rPr>
              <a:t> should go alone in the world or be responsible and helpful to others who are less fortunate. </a:t>
            </a:r>
          </a:p>
          <a:p>
            <a:pPr eaLnBrk="1" hangingPunct="1">
              <a:lnSpc>
                <a:spcPct val="80000"/>
              </a:lnSpc>
              <a:defRPr/>
            </a:pPr>
            <a:r>
              <a:rPr lang="en-US" sz="1800" b="1">
                <a:latin typeface="American Classic" pitchFamily="18" charset="0"/>
              </a:rPr>
              <a:t>Nature</a:t>
            </a:r>
          </a:p>
          <a:p>
            <a:pPr lvl="1" eaLnBrk="1" hangingPunct="1">
              <a:lnSpc>
                <a:spcPct val="80000"/>
              </a:lnSpc>
              <a:defRPr/>
            </a:pPr>
            <a:r>
              <a:rPr lang="en-US" sz="1600">
                <a:latin typeface="American Classic" pitchFamily="18" charset="0"/>
              </a:rPr>
              <a:t>Steinbeck uses nature images to reinforce his themes and to set the mood. </a:t>
            </a:r>
          </a:p>
          <a:p>
            <a:pPr eaLnBrk="1" hangingPunct="1">
              <a:lnSpc>
                <a:spcPct val="80000"/>
              </a:lnSpc>
              <a:defRPr/>
            </a:pPr>
            <a:endParaRPr lang="en-US" sz="1800">
              <a:latin typeface="American Classic" pitchFamily="18" charset="0"/>
            </a:endParaRPr>
          </a:p>
          <a:p>
            <a:pPr eaLnBrk="1" hangingPunct="1">
              <a:lnSpc>
                <a:spcPct val="80000"/>
              </a:lnSpc>
              <a:defRPr/>
            </a:pPr>
            <a:endParaRPr lang="en-US" sz="1800">
              <a:latin typeface="American Classic" pitchFamily="18" charset="0"/>
            </a:endParaRPr>
          </a:p>
        </p:txBody>
      </p:sp>
      <p:pic>
        <p:nvPicPr>
          <p:cNvPr id="49156" name="Picture 4" descr="MCj02404190000[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828801" y="2895601"/>
            <a:ext cx="1268413" cy="722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57" name="Picture 13" descr="santa_lucia_m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5181601"/>
            <a:ext cx="1371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71371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i="1" smtClean="0">
                <a:latin typeface="Book Antiqua" pitchFamily="18" charset="0"/>
              </a:rPr>
              <a:t>Of Mice and Men</a:t>
            </a:r>
            <a:r>
              <a:rPr lang="en-US" smtClean="0">
                <a:latin typeface="Book Antiqua" pitchFamily="18" charset="0"/>
              </a:rPr>
              <a:t> – Title’s Origin</a:t>
            </a:r>
            <a:endParaRPr lang="en-US" i="1" smtClean="0">
              <a:latin typeface="Book Antiqua" pitchFamily="18" charset="0"/>
            </a:endParaRPr>
          </a:p>
        </p:txBody>
      </p:sp>
      <p:sp>
        <p:nvSpPr>
          <p:cNvPr id="36867" name="Rectangle 3"/>
          <p:cNvSpPr>
            <a:spLocks noGrp="1" noChangeArrowheads="1"/>
          </p:cNvSpPr>
          <p:nvPr>
            <p:ph type="body" sz="half" idx="1"/>
          </p:nvPr>
        </p:nvSpPr>
        <p:spPr>
          <a:xfrm>
            <a:off x="1981200" y="1600200"/>
            <a:ext cx="4800600" cy="4876800"/>
          </a:xfrm>
        </p:spPr>
        <p:txBody>
          <a:bodyPr/>
          <a:lstStyle/>
          <a:p>
            <a:pPr eaLnBrk="1" hangingPunct="1">
              <a:lnSpc>
                <a:spcPct val="80000"/>
              </a:lnSpc>
              <a:defRPr/>
            </a:pPr>
            <a:r>
              <a:rPr lang="en-US" sz="1800">
                <a:latin typeface="Book Antiqua" pitchFamily="18" charset="0"/>
              </a:rPr>
              <a:t>The title of the novel comes from a poem by the Scottish poet Robert Burns (1759 -96)</a:t>
            </a:r>
          </a:p>
          <a:p>
            <a:pPr eaLnBrk="1" hangingPunct="1">
              <a:lnSpc>
                <a:spcPct val="80000"/>
              </a:lnSpc>
              <a:buFont typeface="Wingdings" panose="05000000000000000000" pitchFamily="2" charset="2"/>
              <a:buNone/>
              <a:defRPr/>
            </a:pPr>
            <a:endParaRPr lang="en-US" sz="1800">
              <a:latin typeface="Book Antiqua" pitchFamily="18" charset="0"/>
            </a:endParaRPr>
          </a:p>
          <a:p>
            <a:pPr lvl="2" eaLnBrk="1" hangingPunct="1">
              <a:lnSpc>
                <a:spcPct val="80000"/>
              </a:lnSpc>
              <a:buFont typeface="Wingdings" panose="05000000000000000000" pitchFamily="2" charset="2"/>
              <a:buNone/>
              <a:defRPr/>
            </a:pPr>
            <a:r>
              <a:rPr lang="en-US" sz="1400">
                <a:latin typeface="Book Antiqua" pitchFamily="18" charset="0"/>
              </a:rPr>
              <a:t>	The best laid schemes o’ mice and men</a:t>
            </a:r>
          </a:p>
          <a:p>
            <a:pPr lvl="2" eaLnBrk="1" hangingPunct="1">
              <a:lnSpc>
                <a:spcPct val="80000"/>
              </a:lnSpc>
              <a:buFont typeface="Wingdings" panose="05000000000000000000" pitchFamily="2" charset="2"/>
              <a:buNone/>
              <a:defRPr/>
            </a:pPr>
            <a:r>
              <a:rPr lang="en-US" sz="1400">
                <a:latin typeface="Book Antiqua" pitchFamily="18" charset="0"/>
              </a:rPr>
              <a:t>	Gang aft agley </a:t>
            </a:r>
            <a:r>
              <a:rPr lang="en-US" sz="1400" i="1">
                <a:latin typeface="Book Antiqua" pitchFamily="18" charset="0"/>
              </a:rPr>
              <a:t>[often go wrong]</a:t>
            </a:r>
          </a:p>
          <a:p>
            <a:pPr lvl="2" eaLnBrk="1" hangingPunct="1">
              <a:lnSpc>
                <a:spcPct val="80000"/>
              </a:lnSpc>
              <a:buFont typeface="Wingdings" panose="05000000000000000000" pitchFamily="2" charset="2"/>
              <a:buNone/>
              <a:defRPr/>
            </a:pPr>
            <a:r>
              <a:rPr lang="en-US" sz="1400" i="1">
                <a:latin typeface="Book Antiqua" pitchFamily="18" charset="0"/>
              </a:rPr>
              <a:t>	</a:t>
            </a:r>
            <a:r>
              <a:rPr lang="en-US" sz="1400">
                <a:latin typeface="Book Antiqua" pitchFamily="18" charset="0"/>
              </a:rPr>
              <a:t>And leave us nought but grief and pain</a:t>
            </a:r>
          </a:p>
          <a:p>
            <a:pPr lvl="2" eaLnBrk="1" hangingPunct="1">
              <a:lnSpc>
                <a:spcPct val="80000"/>
              </a:lnSpc>
              <a:buFont typeface="Wingdings" panose="05000000000000000000" pitchFamily="2" charset="2"/>
              <a:buNone/>
              <a:defRPr/>
            </a:pPr>
            <a:r>
              <a:rPr lang="en-US" sz="1400">
                <a:latin typeface="Book Antiqua" pitchFamily="18" charset="0"/>
              </a:rPr>
              <a:t>	For promised joy!</a:t>
            </a:r>
          </a:p>
          <a:p>
            <a:pPr lvl="2" eaLnBrk="1" hangingPunct="1">
              <a:lnSpc>
                <a:spcPct val="80000"/>
              </a:lnSpc>
              <a:buFont typeface="Wingdings" panose="05000000000000000000" pitchFamily="2" charset="2"/>
              <a:buNone/>
              <a:defRPr/>
            </a:pPr>
            <a:endParaRPr lang="en-US" sz="1400">
              <a:latin typeface="Book Antiqua" pitchFamily="18" charset="0"/>
            </a:endParaRPr>
          </a:p>
          <a:p>
            <a:pPr eaLnBrk="1" hangingPunct="1">
              <a:lnSpc>
                <a:spcPct val="80000"/>
              </a:lnSpc>
              <a:buFont typeface="Wingdings" panose="05000000000000000000" pitchFamily="2" charset="2"/>
              <a:buNone/>
              <a:defRPr/>
            </a:pPr>
            <a:r>
              <a:rPr lang="en-US" sz="2000" b="1">
                <a:solidFill>
                  <a:srgbClr val="FF0000"/>
                </a:solidFill>
                <a:latin typeface="Baskerville Old Face" pitchFamily="18" charset="0"/>
              </a:rPr>
              <a:t>	</a:t>
            </a:r>
            <a:r>
              <a:rPr lang="en-US" sz="2000" b="1">
                <a:latin typeface="Baskerville Old Face" pitchFamily="18" charset="0"/>
              </a:rPr>
              <a:t>The best laid schemes of mice and men often go wrong- referring to a little mouse who had so carefully built her burrow in a field to protect herself and her little mice babies – and the burrow is turned over and destroyed by the man plowing.</a:t>
            </a:r>
            <a:endParaRPr lang="en-AU" sz="2000" b="1">
              <a:latin typeface="Baskerville Old Face" pitchFamily="18" charset="0"/>
            </a:endParaRPr>
          </a:p>
          <a:p>
            <a:pPr lvl="2" eaLnBrk="1" hangingPunct="1">
              <a:lnSpc>
                <a:spcPct val="80000"/>
              </a:lnSpc>
              <a:buFont typeface="Wingdings" panose="05000000000000000000" pitchFamily="2" charset="2"/>
              <a:buNone/>
              <a:defRPr/>
            </a:pPr>
            <a:endParaRPr lang="en-US" sz="1400">
              <a:latin typeface="Baskerville Old Face" pitchFamily="18" charset="0"/>
            </a:endParaRPr>
          </a:p>
          <a:p>
            <a:pPr lvl="2" eaLnBrk="1" hangingPunct="1">
              <a:lnSpc>
                <a:spcPct val="80000"/>
              </a:lnSpc>
              <a:buFont typeface="Wingdings" panose="05000000000000000000" pitchFamily="2" charset="2"/>
              <a:buNone/>
              <a:defRPr/>
            </a:pPr>
            <a:endParaRPr lang="en-US" sz="1400" i="1">
              <a:latin typeface="Baskerville Old Face" pitchFamily="18" charset="0"/>
            </a:endParaRPr>
          </a:p>
        </p:txBody>
      </p:sp>
      <p:pic>
        <p:nvPicPr>
          <p:cNvPr id="36871" name="Picture 7" descr="HarvestMouse-Nest-s16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391400" y="2133601"/>
            <a:ext cx="2819400" cy="2079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01547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slide(fromBottom)">
                                      <p:cBhvr>
                                        <p:cTn id="7"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descr="0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143001"/>
            <a:ext cx="142875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
          <p:cNvSpPr>
            <a:spLocks noGrp="1" noChangeArrowheads="1"/>
          </p:cNvSpPr>
          <p:nvPr>
            <p:ph type="title"/>
          </p:nvPr>
        </p:nvSpPr>
        <p:spPr>
          <a:xfrm>
            <a:off x="2035936" y="-68262"/>
            <a:ext cx="7764887" cy="1325563"/>
          </a:xfrm>
        </p:spPr>
        <p:txBody>
          <a:bodyPr/>
          <a:lstStyle/>
          <a:p>
            <a:pPr algn="ctr" eaLnBrk="1" hangingPunct="1">
              <a:defRPr/>
            </a:pPr>
            <a:r>
              <a:rPr lang="en-US" dirty="0" smtClean="0">
                <a:latin typeface="Academy Engraved LET" pitchFamily="2" charset="0"/>
              </a:rPr>
              <a:t>The Fields of Salinas, California</a:t>
            </a:r>
          </a:p>
        </p:txBody>
      </p:sp>
      <p:pic>
        <p:nvPicPr>
          <p:cNvPr id="6148" name="Picture 5" descr="listf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143001"/>
            <a:ext cx="2895600"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3" descr="ammemfilbend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1" y="3733800"/>
            <a:ext cx="34210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4" descr="salina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2133601"/>
            <a:ext cx="33528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6" descr="Dotternew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2895600"/>
            <a:ext cx="2895600"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8" descr="lettuc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1143001"/>
            <a:ext cx="27432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20" descr="Migrant family hauls broken down car of another family to pea fields. February, 1935">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24800" y="2590800"/>
            <a:ext cx="2438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22" descr="Ditched, Stalled and Stranded. Migratory Farm Laborer. San Joaquin Valley, CA. February 1935">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28801" y="4495800"/>
            <a:ext cx="16287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24" descr="peapickerstn_100">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10600" y="1143001"/>
            <a:ext cx="17526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26" descr="joblesstn_100">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24200" y="4495800"/>
            <a:ext cx="1676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28" descr="A Labor Market Where None Are Refused. Imperial Valley. 1935">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24800" y="4648200"/>
            <a:ext cx="2438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2483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en-US" dirty="0" smtClean="0"/>
              <a:t>The Beauty of Salinas</a:t>
            </a:r>
            <a:endParaRPr lang="en-AU" dirty="0" smtClean="0"/>
          </a:p>
        </p:txBody>
      </p:sp>
      <p:sp>
        <p:nvSpPr>
          <p:cNvPr id="62467" name="Rectangle 3"/>
          <p:cNvSpPr>
            <a:spLocks noGrp="1" noChangeArrowheads="1"/>
          </p:cNvSpPr>
          <p:nvPr>
            <p:ph idx="1"/>
          </p:nvPr>
        </p:nvSpPr>
        <p:spPr/>
        <p:txBody>
          <a:bodyPr/>
          <a:lstStyle/>
          <a:p>
            <a:pPr eaLnBrk="1" hangingPunct="1">
              <a:defRPr/>
            </a:pPr>
            <a:r>
              <a:rPr lang="en-US" dirty="0" smtClean="0"/>
              <a:t>                        Rich, fertile soil</a:t>
            </a:r>
            <a:endParaRPr lang="en-AU" dirty="0" smtClean="0"/>
          </a:p>
        </p:txBody>
      </p:sp>
      <p:pic>
        <p:nvPicPr>
          <p:cNvPr id="7172" name="Picture 4" descr="Goldfiel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138" y="2420938"/>
            <a:ext cx="5689600"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Salinas%20Vall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1803" y="4302919"/>
            <a:ext cx="3276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koike3A">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9288" y="2232819"/>
            <a:ext cx="273685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023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defRPr/>
            </a:pPr>
            <a:r>
              <a:rPr lang="en-US" smtClean="0">
                <a:latin typeface="American Classic" pitchFamily="18" charset="0"/>
              </a:rPr>
              <a:t>What’s a Bindlestiff?</a:t>
            </a:r>
          </a:p>
        </p:txBody>
      </p:sp>
      <p:pic>
        <p:nvPicPr>
          <p:cNvPr id="9219" name="Picture 3" descr="5873-author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20000"/>
          <a:stretch>
            <a:fillRect/>
          </a:stretch>
        </p:blipFill>
        <p:spPr>
          <a:xfrm>
            <a:off x="4800601" y="2438400"/>
            <a:ext cx="2320925" cy="2819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0" name="Picture 5" descr="migrant"/>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l="9787" t="10091" r="20616" b="5817"/>
          <a:stretch>
            <a:fillRect/>
          </a:stretch>
        </p:blipFill>
        <p:spPr>
          <a:xfrm>
            <a:off x="7467601" y="1447800"/>
            <a:ext cx="2297113" cy="297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1" name="Text Box 4"/>
          <p:cNvSpPr txBox="1">
            <a:spLocks noChangeArrowheads="1"/>
          </p:cNvSpPr>
          <p:nvPr/>
        </p:nvSpPr>
        <p:spPr bwMode="auto">
          <a:xfrm>
            <a:off x="2743200" y="5638801"/>
            <a:ext cx="693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a:spcBef>
                <a:spcPct val="50000"/>
              </a:spcBef>
              <a:buClrTx/>
              <a:buSzTx/>
              <a:buFontTx/>
              <a:buNone/>
            </a:pPr>
            <a:r>
              <a:rPr lang="en-US" altLang="en-US" sz="1800" b="1">
                <a:latin typeface="American Classic" pitchFamily="18" charset="0"/>
              </a:rPr>
              <a:t>A hobo, especially one who carries a bedroll. </a:t>
            </a:r>
          </a:p>
        </p:txBody>
      </p:sp>
      <p:sp>
        <p:nvSpPr>
          <p:cNvPr id="9222" name="Rectangle 7" descr="migratns"/>
          <p:cNvSpPr>
            <a:spLocks noChangeArrowheads="1"/>
          </p:cNvSpPr>
          <p:nvPr/>
        </p:nvSpPr>
        <p:spPr bwMode="auto">
          <a:xfrm>
            <a:off x="2057400" y="1447800"/>
            <a:ext cx="2438400" cy="2819400"/>
          </a:xfrm>
          <a:prstGeom prst="rect">
            <a:avLst/>
          </a:prstGeom>
          <a:blipFill dpi="0" rotWithShape="0">
            <a:blip r:embed="rId5"/>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Tree>
    <p:extLst>
      <p:ext uri="{BB962C8B-B14F-4D97-AF65-F5344CB8AC3E}">
        <p14:creationId xmlns:p14="http://schemas.microsoft.com/office/powerpoint/2010/main" val="3046581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2057400" y="457200"/>
            <a:ext cx="8229600" cy="5867400"/>
          </a:xfrm>
        </p:spPr>
        <p:txBody>
          <a:bodyPr>
            <a:normAutofit lnSpcReduction="10000"/>
          </a:bodyPr>
          <a:lstStyle/>
          <a:p>
            <a:pPr eaLnBrk="1" hangingPunct="1">
              <a:lnSpc>
                <a:spcPct val="90000"/>
              </a:lnSpc>
              <a:defRPr/>
            </a:pPr>
            <a:r>
              <a:rPr lang="en-US" sz="2400">
                <a:latin typeface="Book Antiqua" pitchFamily="18" charset="0"/>
              </a:rPr>
              <a:t>During the late 1920s and 1930s, he concentrated on writing and wrote several novels set in California.</a:t>
            </a:r>
          </a:p>
          <a:p>
            <a:pPr eaLnBrk="1" hangingPunct="1">
              <a:lnSpc>
                <a:spcPct val="90000"/>
              </a:lnSpc>
              <a:defRPr/>
            </a:pPr>
            <a:endParaRPr lang="en-US" sz="2400">
              <a:latin typeface="Book Antiqua" pitchFamily="18" charset="0"/>
            </a:endParaRPr>
          </a:p>
          <a:p>
            <a:pPr eaLnBrk="1" hangingPunct="1">
              <a:lnSpc>
                <a:spcPct val="90000"/>
              </a:lnSpc>
              <a:defRPr/>
            </a:pPr>
            <a:endParaRPr lang="en-US" sz="2400"/>
          </a:p>
          <a:p>
            <a:pPr eaLnBrk="1" hangingPunct="1">
              <a:lnSpc>
                <a:spcPct val="90000"/>
              </a:lnSpc>
              <a:defRPr/>
            </a:pPr>
            <a:endParaRPr lang="en-US" sz="2400"/>
          </a:p>
          <a:p>
            <a:pPr eaLnBrk="1" hangingPunct="1">
              <a:lnSpc>
                <a:spcPct val="90000"/>
              </a:lnSpc>
              <a:defRPr/>
            </a:pPr>
            <a:endParaRPr lang="en-US" sz="2400"/>
          </a:p>
          <a:p>
            <a:pPr eaLnBrk="1" hangingPunct="1">
              <a:lnSpc>
                <a:spcPct val="90000"/>
              </a:lnSpc>
              <a:defRPr/>
            </a:pPr>
            <a:endParaRPr lang="en-US" sz="2400"/>
          </a:p>
          <a:p>
            <a:pPr eaLnBrk="1" hangingPunct="1">
              <a:lnSpc>
                <a:spcPct val="90000"/>
              </a:lnSpc>
              <a:defRPr/>
            </a:pPr>
            <a:endParaRPr lang="en-US" sz="2400"/>
          </a:p>
          <a:p>
            <a:pPr eaLnBrk="1" hangingPunct="1">
              <a:lnSpc>
                <a:spcPct val="90000"/>
              </a:lnSpc>
              <a:defRPr/>
            </a:pPr>
            <a:endParaRPr lang="en-US" sz="2400"/>
          </a:p>
          <a:p>
            <a:pPr eaLnBrk="1" hangingPunct="1">
              <a:lnSpc>
                <a:spcPct val="90000"/>
              </a:lnSpc>
              <a:defRPr/>
            </a:pPr>
            <a:endParaRPr lang="en-US" sz="2400"/>
          </a:p>
          <a:p>
            <a:pPr eaLnBrk="1" hangingPunct="1">
              <a:lnSpc>
                <a:spcPct val="90000"/>
              </a:lnSpc>
              <a:defRPr/>
            </a:pPr>
            <a:endParaRPr lang="en-US" sz="2400"/>
          </a:p>
          <a:p>
            <a:pPr eaLnBrk="1" hangingPunct="1">
              <a:lnSpc>
                <a:spcPct val="90000"/>
              </a:lnSpc>
              <a:defRPr/>
            </a:pPr>
            <a:r>
              <a:rPr lang="en-US" sz="2400">
                <a:latin typeface="Book Antiqua" pitchFamily="18" charset="0"/>
              </a:rPr>
              <a:t>Steinbeck gained </a:t>
            </a:r>
          </a:p>
          <a:p>
            <a:pPr eaLnBrk="1" hangingPunct="1">
              <a:lnSpc>
                <a:spcPct val="90000"/>
              </a:lnSpc>
              <a:buFont typeface="Wingdings" panose="05000000000000000000" pitchFamily="2" charset="2"/>
              <a:buNone/>
              <a:defRPr/>
            </a:pPr>
            <a:r>
              <a:rPr lang="en-US" sz="2400">
                <a:latin typeface="Book Antiqua" pitchFamily="18" charset="0"/>
              </a:rPr>
              <a:t>great success by</a:t>
            </a:r>
          </a:p>
          <a:p>
            <a:pPr eaLnBrk="1" hangingPunct="1">
              <a:lnSpc>
                <a:spcPct val="90000"/>
              </a:lnSpc>
              <a:buFont typeface="Wingdings" panose="05000000000000000000" pitchFamily="2" charset="2"/>
              <a:buNone/>
              <a:defRPr/>
            </a:pPr>
            <a:r>
              <a:rPr lang="en-US" sz="2400">
                <a:latin typeface="Book Antiqua" pitchFamily="18" charset="0"/>
              </a:rPr>
              <a:t>readers and critics.</a:t>
            </a:r>
          </a:p>
          <a:p>
            <a:pPr eaLnBrk="1" hangingPunct="1">
              <a:lnSpc>
                <a:spcPct val="90000"/>
              </a:lnSpc>
              <a:defRPr/>
            </a:pPr>
            <a:endParaRPr lang="en-US" sz="2400">
              <a:latin typeface="Book Antiqua" pitchFamily="18" charset="0"/>
            </a:endParaRPr>
          </a:p>
        </p:txBody>
      </p:sp>
      <p:pic>
        <p:nvPicPr>
          <p:cNvPr id="10243" name="Picture 6" descr="136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0" y="2057400"/>
            <a:ext cx="11572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10" descr="194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1371600"/>
            <a:ext cx="1098550"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2" descr="tortilla%2520flatt%2520SMALL">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1905000"/>
            <a:ext cx="12001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4" descr="22531">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91401" y="1219200"/>
            <a:ext cx="11715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6" descr="cup"/>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1447800"/>
            <a:ext cx="1168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8" descr="steinbeck1">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01" y="1905000"/>
            <a:ext cx="115411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23" descr="books_feature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57800" y="3810000"/>
            <a:ext cx="4343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1669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1981200" y="381000"/>
            <a:ext cx="9144000" cy="6324600"/>
          </a:xfrm>
        </p:spPr>
        <p:txBody>
          <a:bodyPr>
            <a:normAutofit fontScale="92500" lnSpcReduction="10000"/>
          </a:bodyPr>
          <a:lstStyle/>
          <a:p>
            <a:pPr eaLnBrk="1" hangingPunct="1">
              <a:lnSpc>
                <a:spcPct val="90000"/>
              </a:lnSpc>
              <a:defRPr/>
            </a:pPr>
            <a:r>
              <a:rPr lang="en-US" sz="2400">
                <a:latin typeface="Book Antiqua" pitchFamily="18" charset="0"/>
              </a:rPr>
              <a:t>In 1939, </a:t>
            </a:r>
            <a:r>
              <a:rPr lang="en-US" sz="2400" i="1">
                <a:latin typeface="Book Antiqua" pitchFamily="18" charset="0"/>
              </a:rPr>
              <a:t>The Grapes of Wrath</a:t>
            </a:r>
            <a:r>
              <a:rPr lang="en-US" sz="2400">
                <a:latin typeface="Book Antiqua" pitchFamily="18" charset="0"/>
              </a:rPr>
              <a:t> </a:t>
            </a:r>
          </a:p>
          <a:p>
            <a:pPr eaLnBrk="1" hangingPunct="1">
              <a:lnSpc>
                <a:spcPct val="90000"/>
              </a:lnSpc>
              <a:buFont typeface="Wingdings" panose="05000000000000000000" pitchFamily="2" charset="2"/>
              <a:buNone/>
              <a:defRPr/>
            </a:pPr>
            <a:r>
              <a:rPr lang="en-US" sz="2400">
                <a:latin typeface="Book Antiqua" pitchFamily="18" charset="0"/>
              </a:rPr>
              <a:t>was published and became an </a:t>
            </a:r>
          </a:p>
          <a:p>
            <a:pPr eaLnBrk="1" hangingPunct="1">
              <a:lnSpc>
                <a:spcPct val="90000"/>
              </a:lnSpc>
              <a:buFont typeface="Wingdings" panose="05000000000000000000" pitchFamily="2" charset="2"/>
              <a:buNone/>
              <a:defRPr/>
            </a:pPr>
            <a:r>
              <a:rPr lang="en-US" sz="2400">
                <a:latin typeface="Book Antiqua" pitchFamily="18" charset="0"/>
              </a:rPr>
              <a:t>instant best-seller; in 1940 it was </a:t>
            </a:r>
          </a:p>
          <a:p>
            <a:pPr eaLnBrk="1" hangingPunct="1">
              <a:lnSpc>
                <a:spcPct val="90000"/>
              </a:lnSpc>
              <a:buFont typeface="Wingdings" panose="05000000000000000000" pitchFamily="2" charset="2"/>
              <a:buNone/>
              <a:defRPr/>
            </a:pPr>
            <a:r>
              <a:rPr lang="en-US" sz="2400">
                <a:latin typeface="Book Antiqua" pitchFamily="18" charset="0"/>
              </a:rPr>
              <a:t>awarded the Pulitzer Prize, one </a:t>
            </a:r>
          </a:p>
          <a:p>
            <a:pPr eaLnBrk="1" hangingPunct="1">
              <a:lnSpc>
                <a:spcPct val="90000"/>
              </a:lnSpc>
              <a:buFont typeface="Wingdings" panose="05000000000000000000" pitchFamily="2" charset="2"/>
              <a:buNone/>
              <a:defRPr/>
            </a:pPr>
            <a:r>
              <a:rPr lang="en-US" sz="2400">
                <a:latin typeface="Book Antiqua" pitchFamily="18" charset="0"/>
              </a:rPr>
              <a:t>of the most prestigious literary </a:t>
            </a:r>
          </a:p>
          <a:p>
            <a:pPr eaLnBrk="1" hangingPunct="1">
              <a:lnSpc>
                <a:spcPct val="90000"/>
              </a:lnSpc>
              <a:buFont typeface="Wingdings" panose="05000000000000000000" pitchFamily="2" charset="2"/>
              <a:buNone/>
              <a:defRPr/>
            </a:pPr>
            <a:r>
              <a:rPr lang="en-US" sz="2400">
                <a:latin typeface="Book Antiqua" pitchFamily="18" charset="0"/>
              </a:rPr>
              <a:t>awards in the world.</a:t>
            </a:r>
          </a:p>
          <a:p>
            <a:pPr eaLnBrk="1" hangingPunct="1">
              <a:lnSpc>
                <a:spcPct val="90000"/>
              </a:lnSpc>
              <a:defRPr/>
            </a:pPr>
            <a:endParaRPr lang="en-US" sz="2400">
              <a:latin typeface="Book Antiqua" pitchFamily="18" charset="0"/>
            </a:endParaRPr>
          </a:p>
          <a:p>
            <a:pPr eaLnBrk="1" hangingPunct="1">
              <a:lnSpc>
                <a:spcPct val="90000"/>
              </a:lnSpc>
              <a:defRPr/>
            </a:pPr>
            <a:r>
              <a:rPr lang="en-US" sz="2400">
                <a:latin typeface="Book Antiqua" pitchFamily="18" charset="0"/>
              </a:rPr>
              <a:t>This novel, just like </a:t>
            </a:r>
            <a:r>
              <a:rPr lang="en-US" sz="2400" i="1">
                <a:latin typeface="Book Antiqua" pitchFamily="18" charset="0"/>
              </a:rPr>
              <a:t>Of Mice and Men</a:t>
            </a:r>
            <a:r>
              <a:rPr lang="en-US" sz="2400">
                <a:latin typeface="Book Antiqua" pitchFamily="18" charset="0"/>
              </a:rPr>
              <a:t>, </a:t>
            </a:r>
          </a:p>
          <a:p>
            <a:pPr eaLnBrk="1" hangingPunct="1">
              <a:lnSpc>
                <a:spcPct val="90000"/>
              </a:lnSpc>
              <a:buFont typeface="Wingdings" panose="05000000000000000000" pitchFamily="2" charset="2"/>
              <a:buNone/>
              <a:defRPr/>
            </a:pPr>
            <a:r>
              <a:rPr lang="en-US" sz="2400">
                <a:latin typeface="Book Antiqua" pitchFamily="18" charset="0"/>
              </a:rPr>
              <a:t>stemmed from his experience working </a:t>
            </a:r>
          </a:p>
          <a:p>
            <a:pPr eaLnBrk="1" hangingPunct="1">
              <a:lnSpc>
                <a:spcPct val="90000"/>
              </a:lnSpc>
              <a:buFont typeface="Wingdings" panose="05000000000000000000" pitchFamily="2" charset="2"/>
              <a:buNone/>
              <a:defRPr/>
            </a:pPr>
            <a:r>
              <a:rPr lang="en-US" sz="2400">
                <a:latin typeface="Book Antiqua" pitchFamily="18" charset="0"/>
              </a:rPr>
              <a:t>among migrant workers.  </a:t>
            </a:r>
          </a:p>
          <a:p>
            <a:pPr eaLnBrk="1" hangingPunct="1">
              <a:lnSpc>
                <a:spcPct val="90000"/>
              </a:lnSpc>
              <a:defRPr/>
            </a:pPr>
            <a:endParaRPr lang="en-US" sz="2400">
              <a:latin typeface="Book Antiqua" pitchFamily="18" charset="0"/>
            </a:endParaRPr>
          </a:p>
          <a:p>
            <a:pPr eaLnBrk="1" hangingPunct="1">
              <a:lnSpc>
                <a:spcPct val="90000"/>
              </a:lnSpc>
              <a:defRPr/>
            </a:pPr>
            <a:r>
              <a:rPr lang="en-US" sz="2400">
                <a:latin typeface="Book Antiqua" pitchFamily="18" charset="0"/>
              </a:rPr>
              <a:t>Steinbeck’s experiences in the fields</a:t>
            </a:r>
          </a:p>
          <a:p>
            <a:pPr eaLnBrk="1" hangingPunct="1">
              <a:lnSpc>
                <a:spcPct val="90000"/>
              </a:lnSpc>
              <a:buFont typeface="Wingdings" panose="05000000000000000000" pitchFamily="2" charset="2"/>
              <a:buNone/>
              <a:defRPr/>
            </a:pPr>
            <a:r>
              <a:rPr lang="en-US" sz="2400">
                <a:latin typeface="Book Antiqua" pitchFamily="18" charset="0"/>
              </a:rPr>
              <a:t> researching migrant workers led him to </a:t>
            </a:r>
          </a:p>
          <a:p>
            <a:pPr eaLnBrk="1" hangingPunct="1">
              <a:lnSpc>
                <a:spcPct val="90000"/>
              </a:lnSpc>
              <a:buFont typeface="Wingdings" panose="05000000000000000000" pitchFamily="2" charset="2"/>
              <a:buNone/>
              <a:defRPr/>
            </a:pPr>
            <a:r>
              <a:rPr lang="en-US" sz="2400">
                <a:latin typeface="Book Antiqua" pitchFamily="18" charset="0"/>
              </a:rPr>
              <a:t>have more compassion for these workers,</a:t>
            </a:r>
          </a:p>
          <a:p>
            <a:pPr eaLnBrk="1" hangingPunct="1">
              <a:lnSpc>
                <a:spcPct val="90000"/>
              </a:lnSpc>
              <a:buFont typeface="Wingdings" panose="05000000000000000000" pitchFamily="2" charset="2"/>
              <a:buNone/>
              <a:defRPr/>
            </a:pPr>
            <a:r>
              <a:rPr lang="en-US" sz="2400">
                <a:latin typeface="Book Antiqua" pitchFamily="18" charset="0"/>
              </a:rPr>
              <a:t>and stirred up his concern for social </a:t>
            </a:r>
          </a:p>
          <a:p>
            <a:pPr eaLnBrk="1" hangingPunct="1">
              <a:lnSpc>
                <a:spcPct val="90000"/>
              </a:lnSpc>
              <a:buFont typeface="Wingdings" panose="05000000000000000000" pitchFamily="2" charset="2"/>
              <a:buNone/>
              <a:defRPr/>
            </a:pPr>
            <a:r>
              <a:rPr lang="en-US" sz="2400">
                <a:latin typeface="Book Antiqua" pitchFamily="18" charset="0"/>
              </a:rPr>
              <a:t>justice</a:t>
            </a:r>
            <a:r>
              <a:rPr lang="en-US" sz="2400"/>
              <a:t>.</a:t>
            </a:r>
          </a:p>
          <a:p>
            <a:pPr eaLnBrk="1" hangingPunct="1">
              <a:lnSpc>
                <a:spcPct val="90000"/>
              </a:lnSpc>
              <a:buFont typeface="Wingdings" panose="05000000000000000000" pitchFamily="2" charset="2"/>
              <a:buNone/>
              <a:defRPr/>
            </a:pPr>
            <a:endParaRPr lang="en-US" sz="2400"/>
          </a:p>
          <a:p>
            <a:pPr eaLnBrk="1" hangingPunct="1">
              <a:lnSpc>
                <a:spcPct val="90000"/>
              </a:lnSpc>
              <a:defRPr/>
            </a:pPr>
            <a:endParaRPr lang="en-US" sz="2400"/>
          </a:p>
        </p:txBody>
      </p:sp>
      <p:pic>
        <p:nvPicPr>
          <p:cNvPr id="12293" name="Picture 24" descr="1942">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7924800" y="2590800"/>
            <a:ext cx="1252538" cy="190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13" descr="0001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1000" y="4953000"/>
            <a:ext cx="20574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23" descr="grap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304800"/>
            <a:ext cx="13525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9331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sz="half" idx="1"/>
          </p:nvPr>
        </p:nvSpPr>
        <p:spPr>
          <a:xfrm>
            <a:off x="1828800" y="533401"/>
            <a:ext cx="8229600" cy="4830763"/>
          </a:xfrm>
        </p:spPr>
        <p:txBody>
          <a:bodyPr>
            <a:normAutofit/>
          </a:bodyPr>
          <a:lstStyle/>
          <a:p>
            <a:pPr eaLnBrk="1" hangingPunct="1">
              <a:lnSpc>
                <a:spcPct val="90000"/>
              </a:lnSpc>
              <a:defRPr/>
            </a:pPr>
            <a:r>
              <a:rPr lang="en-US">
                <a:latin typeface="Book Antiqua" pitchFamily="18" charset="0"/>
              </a:rPr>
              <a:t>In 1943 he married Gwendolyn </a:t>
            </a:r>
          </a:p>
          <a:p>
            <a:pPr eaLnBrk="1" hangingPunct="1">
              <a:lnSpc>
                <a:spcPct val="90000"/>
              </a:lnSpc>
              <a:buFont typeface="Wingdings" panose="05000000000000000000" pitchFamily="2" charset="2"/>
              <a:buNone/>
              <a:defRPr/>
            </a:pPr>
            <a:r>
              <a:rPr lang="en-US">
                <a:latin typeface="Book Antiqua" pitchFamily="18" charset="0"/>
              </a:rPr>
              <a:t>Conger who would father him two </a:t>
            </a:r>
          </a:p>
          <a:p>
            <a:pPr eaLnBrk="1" hangingPunct="1">
              <a:lnSpc>
                <a:spcPct val="90000"/>
              </a:lnSpc>
              <a:buFont typeface="Wingdings" panose="05000000000000000000" pitchFamily="2" charset="2"/>
              <a:buNone/>
              <a:defRPr/>
            </a:pPr>
            <a:r>
              <a:rPr lang="en-US">
                <a:latin typeface="Book Antiqua" pitchFamily="18" charset="0"/>
              </a:rPr>
              <a:t>sons before their divorce in 1948.</a:t>
            </a:r>
          </a:p>
          <a:p>
            <a:pPr eaLnBrk="1" hangingPunct="1">
              <a:lnSpc>
                <a:spcPct val="90000"/>
              </a:lnSpc>
              <a:buFont typeface="Wingdings" panose="05000000000000000000" pitchFamily="2" charset="2"/>
              <a:buNone/>
              <a:defRPr/>
            </a:pPr>
            <a:endParaRPr lang="en-US">
              <a:latin typeface="Book Antiqua" pitchFamily="18" charset="0"/>
            </a:endParaRPr>
          </a:p>
          <a:p>
            <a:pPr eaLnBrk="1" hangingPunct="1">
              <a:lnSpc>
                <a:spcPct val="90000"/>
              </a:lnSpc>
              <a:buFont typeface="Wingdings" panose="05000000000000000000" pitchFamily="2" charset="2"/>
              <a:buNone/>
              <a:defRPr/>
            </a:pPr>
            <a:endParaRPr lang="en-US">
              <a:latin typeface="Book Antiqua" pitchFamily="18" charset="0"/>
            </a:endParaRPr>
          </a:p>
          <a:p>
            <a:pPr eaLnBrk="1" hangingPunct="1">
              <a:lnSpc>
                <a:spcPct val="90000"/>
              </a:lnSpc>
              <a:defRPr/>
            </a:pPr>
            <a:r>
              <a:rPr lang="en-US">
                <a:latin typeface="Book Antiqua" pitchFamily="18" charset="0"/>
              </a:rPr>
              <a:t>In 1943 Steinbeck </a:t>
            </a:r>
          </a:p>
          <a:p>
            <a:pPr eaLnBrk="1" hangingPunct="1">
              <a:lnSpc>
                <a:spcPct val="90000"/>
              </a:lnSpc>
              <a:buFont typeface="Wingdings" panose="05000000000000000000" pitchFamily="2" charset="2"/>
              <a:buNone/>
              <a:defRPr/>
            </a:pPr>
            <a:r>
              <a:rPr lang="en-US">
                <a:latin typeface="Book Antiqua" pitchFamily="18" charset="0"/>
              </a:rPr>
              <a:t>worked as a war corre-</a:t>
            </a:r>
          </a:p>
          <a:p>
            <a:pPr eaLnBrk="1" hangingPunct="1">
              <a:lnSpc>
                <a:spcPct val="90000"/>
              </a:lnSpc>
              <a:buFont typeface="Wingdings" panose="05000000000000000000" pitchFamily="2" charset="2"/>
              <a:buNone/>
              <a:defRPr/>
            </a:pPr>
            <a:r>
              <a:rPr lang="en-US">
                <a:latin typeface="Book Antiqua" pitchFamily="18" charset="0"/>
              </a:rPr>
              <a:t>spondent for the New </a:t>
            </a:r>
          </a:p>
          <a:p>
            <a:pPr eaLnBrk="1" hangingPunct="1">
              <a:lnSpc>
                <a:spcPct val="90000"/>
              </a:lnSpc>
              <a:buFont typeface="Wingdings" panose="05000000000000000000" pitchFamily="2" charset="2"/>
              <a:buNone/>
              <a:defRPr/>
            </a:pPr>
            <a:r>
              <a:rPr lang="en-US">
                <a:latin typeface="Book Antiqua" pitchFamily="18" charset="0"/>
              </a:rPr>
              <a:t>York newspaper,</a:t>
            </a:r>
            <a:r>
              <a:rPr lang="en-US" i="1">
                <a:latin typeface="Book Antiqua" pitchFamily="18" charset="0"/>
              </a:rPr>
              <a:t> Herald </a:t>
            </a:r>
          </a:p>
          <a:p>
            <a:pPr eaLnBrk="1" hangingPunct="1">
              <a:lnSpc>
                <a:spcPct val="90000"/>
              </a:lnSpc>
              <a:buFont typeface="Wingdings" panose="05000000000000000000" pitchFamily="2" charset="2"/>
              <a:buNone/>
              <a:defRPr/>
            </a:pPr>
            <a:r>
              <a:rPr lang="en-US" i="1">
                <a:latin typeface="Book Antiqua" pitchFamily="18" charset="0"/>
              </a:rPr>
              <a:t>Tribune.</a:t>
            </a:r>
          </a:p>
          <a:p>
            <a:pPr eaLnBrk="1" hangingPunct="1">
              <a:lnSpc>
                <a:spcPct val="90000"/>
              </a:lnSpc>
              <a:defRPr/>
            </a:pPr>
            <a:endParaRPr lang="en-US" i="1"/>
          </a:p>
        </p:txBody>
      </p:sp>
      <p:pic>
        <p:nvPicPr>
          <p:cNvPr id="2" name="Picture 8" descr="ww2-amphibious-assa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876801"/>
            <a:ext cx="215265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0" descr="obi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2133600"/>
            <a:ext cx="266700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2" descr="ww2-at-hom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1914" y="4495800"/>
            <a:ext cx="152558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4" descr="ww2-p">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5257801"/>
            <a:ext cx="12954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6" descr="ww2">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63001" y="4343400"/>
            <a:ext cx="14208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24" descr="Pomona-chapel">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00" y="4572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26" descr="father1">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991600" y="1143000"/>
            <a:ext cx="139858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7221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30</TotalTime>
  <Words>1703</Words>
  <Application>Microsoft Office PowerPoint</Application>
  <PresentationFormat>Widescreen</PresentationFormat>
  <Paragraphs>209</Paragraphs>
  <Slides>36</Slides>
  <Notes>31</Notes>
  <HiddenSlides>0</HiddenSlides>
  <MMClips>1</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36</vt:i4>
      </vt:variant>
    </vt:vector>
  </HeadingPairs>
  <TitlesOfParts>
    <vt:vector size="51" baseType="lpstr">
      <vt:lpstr>Academy Engraved LET</vt:lpstr>
      <vt:lpstr>Agency FB</vt:lpstr>
      <vt:lpstr>American Classic</vt:lpstr>
      <vt:lpstr>Arial</vt:lpstr>
      <vt:lpstr>Baskerville Old Face</vt:lpstr>
      <vt:lpstr>Book Antiqua</vt:lpstr>
      <vt:lpstr>Calibri</vt:lpstr>
      <vt:lpstr>Storybook</vt:lpstr>
      <vt:lpstr>Trebuchet MS</vt:lpstr>
      <vt:lpstr>Tw Cen MT</vt:lpstr>
      <vt:lpstr>Vagabond</vt:lpstr>
      <vt:lpstr>Verdana</vt:lpstr>
      <vt:lpstr>Wingdings</vt:lpstr>
      <vt:lpstr>Wingdings 3</vt:lpstr>
      <vt:lpstr>Facet</vt:lpstr>
      <vt:lpstr>Introduction to  Of Mice and Men</vt:lpstr>
      <vt:lpstr>John Steinbeck  One of The Great American  Writers of the 20th Century</vt:lpstr>
      <vt:lpstr>    A Look at the Author</vt:lpstr>
      <vt:lpstr>The Fields of Salinas, California</vt:lpstr>
      <vt:lpstr>The Beauty of Salinas</vt:lpstr>
      <vt:lpstr>What’s a Bindlestiff?</vt:lpstr>
      <vt:lpstr>PowerPoint Presentation</vt:lpstr>
      <vt:lpstr>PowerPoint Presentation</vt:lpstr>
      <vt:lpstr>PowerPoint Presentation</vt:lpstr>
      <vt:lpstr>PowerPoint Presentation</vt:lpstr>
      <vt:lpstr>Mural overlooking The National Steinbeck Center in Salinas </vt:lpstr>
      <vt:lpstr>What is realism?</vt:lpstr>
      <vt:lpstr>Realist writers …</vt:lpstr>
      <vt:lpstr>Local Color/Regional Literature</vt:lpstr>
      <vt:lpstr>Shared Characteristics in Local Color &amp; Regional Literature</vt:lpstr>
      <vt:lpstr>Setting</vt:lpstr>
      <vt:lpstr>PowerPoint Presentation</vt:lpstr>
      <vt:lpstr>PowerPoint Presentation</vt:lpstr>
      <vt:lpstr>Of Mice and Men</vt:lpstr>
      <vt:lpstr>Main Characters: Lennie &amp; George</vt:lpstr>
      <vt:lpstr>The setting in Of Mice and Men</vt:lpstr>
      <vt:lpstr>Soledad, California</vt:lpstr>
      <vt:lpstr>California in the 1930s</vt:lpstr>
      <vt:lpstr>Why Migrant Workers?</vt:lpstr>
      <vt:lpstr>Migrant Workers</vt:lpstr>
      <vt:lpstr>Chasing the American Dream</vt:lpstr>
      <vt:lpstr>The American Dream  </vt:lpstr>
      <vt:lpstr>The American Dream</vt:lpstr>
      <vt:lpstr>PowerPoint Presentation</vt:lpstr>
      <vt:lpstr>PowerPoint Presentation</vt:lpstr>
      <vt:lpstr>Dreams</vt:lpstr>
      <vt:lpstr>Dreams</vt:lpstr>
      <vt:lpstr>Meet the Other Characters</vt:lpstr>
      <vt:lpstr>Themes in Of Mice and Men</vt:lpstr>
      <vt:lpstr>Themes in Of Mice and Men</vt:lpstr>
      <vt:lpstr>Of Mice and Men – Title’s Origin</vt:lpstr>
    </vt:vector>
  </TitlesOfParts>
  <Company>REMC1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 Mice and Men</dc:title>
  <dc:creator>Megan Bottesi</dc:creator>
  <cp:lastModifiedBy>Megan Bottesi</cp:lastModifiedBy>
  <cp:revision>3</cp:revision>
  <cp:lastPrinted>2017-05-16T14:56:34Z</cp:lastPrinted>
  <dcterms:created xsi:type="dcterms:W3CDTF">2017-05-16T14:45:58Z</dcterms:created>
  <dcterms:modified xsi:type="dcterms:W3CDTF">2017-05-16T15:16:40Z</dcterms:modified>
</cp:coreProperties>
</file>